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4"/>
  </p:sldMasterIdLst>
  <p:notesMasterIdLst>
    <p:notesMasterId r:id="rId61"/>
  </p:notesMasterIdLst>
  <p:sldIdLst>
    <p:sldId id="279" r:id="rId5"/>
    <p:sldId id="257" r:id="rId6"/>
    <p:sldId id="259" r:id="rId7"/>
    <p:sldId id="256" r:id="rId8"/>
    <p:sldId id="339" r:id="rId9"/>
    <p:sldId id="338" r:id="rId10"/>
    <p:sldId id="317" r:id="rId11"/>
    <p:sldId id="318" r:id="rId12"/>
    <p:sldId id="319" r:id="rId13"/>
    <p:sldId id="321" r:id="rId14"/>
    <p:sldId id="311" r:id="rId15"/>
    <p:sldId id="307" r:id="rId16"/>
    <p:sldId id="304" r:id="rId17"/>
    <p:sldId id="280" r:id="rId18"/>
    <p:sldId id="295" r:id="rId19"/>
    <p:sldId id="296" r:id="rId20"/>
    <p:sldId id="281" r:id="rId21"/>
    <p:sldId id="308" r:id="rId22"/>
    <p:sldId id="297" r:id="rId23"/>
    <p:sldId id="283" r:id="rId24"/>
    <p:sldId id="298" r:id="rId25"/>
    <p:sldId id="285" r:id="rId26"/>
    <p:sldId id="299" r:id="rId27"/>
    <p:sldId id="300" r:id="rId28"/>
    <p:sldId id="309" r:id="rId29"/>
    <p:sldId id="286" r:id="rId30"/>
    <p:sldId id="287" r:id="rId31"/>
    <p:sldId id="301" r:id="rId32"/>
    <p:sldId id="302" r:id="rId33"/>
    <p:sldId id="290" r:id="rId34"/>
    <p:sldId id="312" r:id="rId35"/>
    <p:sldId id="314" r:id="rId36"/>
    <p:sldId id="313" r:id="rId37"/>
    <p:sldId id="291" r:id="rId38"/>
    <p:sldId id="322" r:id="rId39"/>
    <p:sldId id="293" r:id="rId40"/>
    <p:sldId id="316" r:id="rId41"/>
    <p:sldId id="315" r:id="rId42"/>
    <p:sldId id="292" r:id="rId43"/>
    <p:sldId id="323" r:id="rId44"/>
    <p:sldId id="324" r:id="rId45"/>
    <p:sldId id="325" r:id="rId46"/>
    <p:sldId id="326" r:id="rId47"/>
    <p:sldId id="333" r:id="rId48"/>
    <p:sldId id="334" r:id="rId49"/>
    <p:sldId id="335" r:id="rId50"/>
    <p:sldId id="327" r:id="rId51"/>
    <p:sldId id="328" r:id="rId52"/>
    <p:sldId id="337" r:id="rId53"/>
    <p:sldId id="329" r:id="rId54"/>
    <p:sldId id="330" r:id="rId55"/>
    <p:sldId id="331" r:id="rId56"/>
    <p:sldId id="332" r:id="rId57"/>
    <p:sldId id="305" r:id="rId58"/>
    <p:sldId id="306" r:id="rId59"/>
    <p:sldId id="340" r:id="rId60"/>
  </p:sldIdLst>
  <p:sldSz cx="12192000" cy="6858000"/>
  <p:notesSz cx="6858000" cy="9144000"/>
  <p:embeddedFontLst>
    <p:embeddedFont>
      <p:font typeface="JetBrains Mono" panose="02000009000000000000" pitchFamily="49"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954">
          <p15:clr>
            <a:srgbClr val="A4A3A4"/>
          </p15:clr>
        </p15:guide>
        <p15:guide id="2" pos="688">
          <p15:clr>
            <a:srgbClr val="A4A3A4"/>
          </p15:clr>
        </p15:guide>
        <p15:guide id="3" orient="horz" pos="3997">
          <p15:clr>
            <a:srgbClr val="A4A3A4"/>
          </p15:clr>
        </p15:guide>
        <p15:guide id="4" pos="7355">
          <p15:clr>
            <a:srgbClr val="A4A3A4"/>
          </p15:clr>
        </p15:guide>
        <p15:guide id="5" pos="3840">
          <p15:clr>
            <a:srgbClr val="A4A3A4"/>
          </p15:clr>
        </p15:guide>
        <p15:guide id="6" orient="horz" pos="4065">
          <p15:clr>
            <a:srgbClr val="A4A3A4"/>
          </p15:clr>
        </p15:guide>
        <p15:guide id="7" pos="1980">
          <p15:clr>
            <a:srgbClr val="A4A3A4"/>
          </p15:clr>
        </p15:guide>
        <p15:guide id="8" orient="horz" pos="686">
          <p15:clr>
            <a:srgbClr val="A4A3A4"/>
          </p15:clr>
        </p15:guide>
        <p15:guide id="9" orient="horz" pos="232">
          <p15:clr>
            <a:srgbClr val="A4A3A4"/>
          </p15:clr>
        </p15:guide>
        <p15:guide id="10" pos="2275">
          <p15:clr>
            <a:srgbClr val="A4A3A4"/>
          </p15:clr>
        </p15:guide>
        <p15:guide id="11" pos="5790">
          <p15:clr>
            <a:srgbClr val="A4A3A4"/>
          </p15:clr>
        </p15:guide>
        <p15:guide id="12" orient="horz" pos="4156">
          <p15:clr>
            <a:srgbClr val="A4A3A4"/>
          </p15:clr>
        </p15:guide>
        <p15:guide id="13" orient="horz" pos="3657">
          <p15:clr>
            <a:srgbClr val="A4A3A4"/>
          </p15:clr>
        </p15:guide>
        <p15:guide id="14" pos="234">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8" roundtripDataSignature="AMtx7mhFeZ9bPB5pZ+vMpCVUqb0ZtJqUjQ=="/>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7D1FF5A-EB01-81CB-A4A9-2A8C1C728653}" name="Philip Millard" initials="PM" userId="S::philip@rathernicedesign.onmicrosoft.com::02e4e643-84c9-4f55-b388-32b02516708a"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505050"/>
    <a:srgbClr val="003088"/>
    <a:srgbClr val="1E5CF8"/>
    <a:srgbClr val="F1F2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67"/>
    <p:restoredTop sz="95226" autoAdjust="0"/>
  </p:normalViewPr>
  <p:slideViewPr>
    <p:cSldViewPr snapToGrid="0">
      <p:cViewPr varScale="1">
        <p:scale>
          <a:sx n="82" d="100"/>
          <a:sy n="82" d="100"/>
        </p:scale>
        <p:origin x="883" y="58"/>
      </p:cViewPr>
      <p:guideLst>
        <p:guide orient="horz" pos="2954"/>
        <p:guide pos="688"/>
        <p:guide orient="horz" pos="3997"/>
        <p:guide pos="7355"/>
        <p:guide pos="3840"/>
        <p:guide orient="horz" pos="4065"/>
        <p:guide pos="1980"/>
        <p:guide orient="horz" pos="686"/>
        <p:guide orient="horz" pos="232"/>
        <p:guide pos="2275"/>
        <p:guide pos="5790"/>
        <p:guide orient="horz" pos="4156"/>
        <p:guide orient="horz" pos="3657"/>
        <p:guide pos="23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2.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79"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notesMaster" Target="notesMasters/notesMaster1.xml"/><Relationship Id="rId82"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font" Target="fonts/font3.fntdata"/><Relationship Id="rId8" Type="http://schemas.openxmlformats.org/officeDocument/2006/relationships/slide" Target="slides/slide4.xml"/><Relationship Id="rId51" Type="http://schemas.openxmlformats.org/officeDocument/2006/relationships/slide" Target="slides/slide47.xml"/><Relationship Id="rId80"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font" Target="fonts/font1.fntdata"/><Relationship Id="rId83"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font" Target="fonts/font4.fntdata"/><Relationship Id="rId78" Type="http://customschemas.google.com/relationships/presentationmetadata" Target="metadata"/><Relationship Id="rId8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jpg>
</file>

<file path=ppt/media/image22.jpg>
</file>

<file path=ppt/media/image23.png>
</file>

<file path=ppt/media/image24.png>
</file>

<file path=ppt/media/image25.png>
</file>

<file path=ppt/media/image26.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727941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563917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139500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26861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306525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792153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243603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9" name="Google Shape;329;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GB" sz="1200" b="0" i="0">
                <a:solidFill>
                  <a:schemeClr val="dk1"/>
                </a:solidFill>
                <a:latin typeface="Arial"/>
                <a:ea typeface="Arial"/>
                <a:cs typeface="Arial"/>
                <a:sym typeface="Arial"/>
              </a:rPr>
              <a:t>Please remove or amend the image credit if you are using a different image to the one provided.</a:t>
            </a:r>
            <a:r>
              <a:rPr lang="en-GB"/>
              <a:t> </a:t>
            </a:r>
            <a:endParaRPr/>
          </a:p>
        </p:txBody>
      </p:sp>
      <p:sp>
        <p:nvSpPr>
          <p:cNvPr id="330" name="Google Shape;330;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19</a:t>
            </a:fld>
            <a:endParaRPr/>
          </a:p>
        </p:txBody>
      </p:sp>
    </p:spTree>
    <p:extLst>
      <p:ext uri="{BB962C8B-B14F-4D97-AF65-F5344CB8AC3E}">
        <p14:creationId xmlns:p14="http://schemas.microsoft.com/office/powerpoint/2010/main" val="19059990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9" name="Google Shape;329;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GB" sz="1200" b="0" i="0">
                <a:solidFill>
                  <a:schemeClr val="dk1"/>
                </a:solidFill>
                <a:latin typeface="Arial"/>
                <a:ea typeface="Arial"/>
                <a:cs typeface="Arial"/>
                <a:sym typeface="Arial"/>
              </a:rPr>
              <a:t>Please remove or amend the image credit if you are using a different image to the one provided.</a:t>
            </a:r>
            <a:r>
              <a:rPr lang="en-GB"/>
              <a:t> </a:t>
            </a:r>
            <a:endParaRPr/>
          </a:p>
        </p:txBody>
      </p:sp>
      <p:sp>
        <p:nvSpPr>
          <p:cNvPr id="330" name="Google Shape;330;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20</a:t>
            </a:fld>
            <a:endParaRPr/>
          </a:p>
        </p:txBody>
      </p:sp>
    </p:spTree>
    <p:extLst>
      <p:ext uri="{BB962C8B-B14F-4D97-AF65-F5344CB8AC3E}">
        <p14:creationId xmlns:p14="http://schemas.microsoft.com/office/powerpoint/2010/main" val="5621907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9" name="Google Shape;329;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GB" sz="1200" b="0" i="0">
                <a:solidFill>
                  <a:schemeClr val="dk1"/>
                </a:solidFill>
                <a:latin typeface="Arial"/>
                <a:ea typeface="Arial"/>
                <a:cs typeface="Arial"/>
                <a:sym typeface="Arial"/>
              </a:rPr>
              <a:t>Please remove or amend the image credit if you are using a different image to the one provided.</a:t>
            </a:r>
            <a:r>
              <a:rPr lang="en-GB"/>
              <a:t> </a:t>
            </a:r>
            <a:endParaRPr/>
          </a:p>
        </p:txBody>
      </p:sp>
      <p:sp>
        <p:nvSpPr>
          <p:cNvPr id="330" name="Google Shape;330;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21</a:t>
            </a:fld>
            <a:endParaRPr/>
          </a:p>
        </p:txBody>
      </p:sp>
    </p:spTree>
    <p:extLst>
      <p:ext uri="{BB962C8B-B14F-4D97-AF65-F5344CB8AC3E}">
        <p14:creationId xmlns:p14="http://schemas.microsoft.com/office/powerpoint/2010/main" val="37383424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66587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a:t>The abstract pattern can be removed or repositioned if required. Be careful to ‘Send to Back’ so that it does not obscure any important information.</a:t>
            </a:r>
            <a:endParaRPr/>
          </a:p>
          <a:p>
            <a:pPr marL="0" lvl="0" indent="0" algn="l" rtl="0">
              <a:lnSpc>
                <a:spcPct val="100000"/>
              </a:lnSpc>
              <a:spcBef>
                <a:spcPts val="0"/>
              </a:spcBef>
              <a:spcAft>
                <a:spcPts val="0"/>
              </a:spcAft>
              <a:buSzPts val="1400"/>
              <a:buNone/>
            </a:pPr>
            <a:endParaRPr/>
          </a:p>
        </p:txBody>
      </p:sp>
      <p:sp>
        <p:nvSpPr>
          <p:cNvPr id="252" name="Google Shape;25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615421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29108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859938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741680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885313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36841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877704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260374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069436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3724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2" name="Google Shape;272;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a:t>Please replace photo of presenter with a portrait of your own. </a:t>
            </a:r>
            <a:r>
              <a:rPr lang="en-GB" b="1"/>
              <a:t>1)</a:t>
            </a:r>
            <a:r>
              <a:rPr lang="en-GB"/>
              <a:t> Send the geometric shape overlay to the back – </a:t>
            </a:r>
            <a:r>
              <a:rPr lang="en-GB" i="1"/>
              <a:t>Right-Click &gt; Send to Back &gt; Send to Back</a:t>
            </a:r>
            <a:r>
              <a:rPr lang="en-GB"/>
              <a:t>. </a:t>
            </a:r>
            <a:r>
              <a:rPr lang="en-GB" b="1"/>
              <a:t>2) </a:t>
            </a:r>
            <a:r>
              <a:rPr lang="en-GB"/>
              <a:t>Replace image – use the guides provided to correctly position it. </a:t>
            </a:r>
            <a:r>
              <a:rPr lang="en-GB" b="1"/>
              <a:t>3) </a:t>
            </a:r>
            <a:r>
              <a:rPr lang="en-GB"/>
              <a:t>Send your portrait to the back so that the geometric overlay re-appears over the portrait.</a:t>
            </a:r>
            <a:endParaRPr/>
          </a:p>
        </p:txBody>
      </p:sp>
      <p:sp>
        <p:nvSpPr>
          <p:cNvPr id="273" name="Google Shape;273;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216271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387798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644698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485299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324238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561436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857079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22050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395775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911805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4" name="Google Shape;244;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GB" dirty="0"/>
              <a:t>To edit the background image, select ‘Format’ from the PowerPoint menu and ‘Slide Background’ from the drop-down menu. Within the new list of options that appears on the right of the screen, select the ‘File’ button under ‘Insert picture from’ and select your image from your file browser. </a:t>
            </a:r>
            <a:r>
              <a:rPr lang="en-GB" sz="1200" b="0" i="0" dirty="0">
                <a:solidFill>
                  <a:schemeClr val="dk1"/>
                </a:solidFill>
                <a:latin typeface="Arial"/>
                <a:ea typeface="Arial"/>
                <a:cs typeface="Arial"/>
                <a:sym typeface="Arial"/>
              </a:rPr>
              <a:t>Please remove or amend the image credit if you are using a different image to the one provided.</a:t>
            </a:r>
            <a:endParaRPr dirty="0"/>
          </a:p>
        </p:txBody>
      </p:sp>
      <p:sp>
        <p:nvSpPr>
          <p:cNvPr id="245" name="Google Shape;245;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23681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276955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261292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6239350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3116983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3646605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015900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8368339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015884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66890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006756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0612738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001544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3915147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4531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13733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1567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466137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17227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6"/>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2"/>
        <p:cNvGrpSpPr/>
        <p:nvPr/>
      </p:nvGrpSpPr>
      <p:grpSpPr>
        <a:xfrm>
          <a:off x="0" y="0"/>
          <a:ext cx="0" cy="0"/>
          <a:chOff x="0" y="0"/>
          <a:chExt cx="0" cy="0"/>
        </a:xfrm>
      </p:grpSpPr>
      <p:sp>
        <p:nvSpPr>
          <p:cNvPr id="63" name="Google Shape;63;p3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35"/>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SzPts val="3200"/>
              <a:buChar char="▪"/>
              <a:defRPr sz="3200"/>
            </a:lvl1pPr>
            <a:lvl2pPr marL="914400" lvl="1" indent="-406400" algn="l">
              <a:lnSpc>
                <a:spcPct val="90000"/>
              </a:lnSpc>
              <a:spcBef>
                <a:spcPts val="500"/>
              </a:spcBef>
              <a:spcAft>
                <a:spcPts val="0"/>
              </a:spcAft>
              <a:buSzPts val="2800"/>
              <a:buChar char="▪"/>
              <a:defRPr sz="2800"/>
            </a:lvl2pPr>
            <a:lvl3pPr marL="1371600" lvl="2" indent="-381000" algn="l">
              <a:lnSpc>
                <a:spcPct val="90000"/>
              </a:lnSpc>
              <a:spcBef>
                <a:spcPts val="500"/>
              </a:spcBef>
              <a:spcAft>
                <a:spcPts val="0"/>
              </a:spcAft>
              <a:buSzPts val="2400"/>
              <a:buChar char="▪"/>
              <a:defRPr sz="2400"/>
            </a:lvl3pPr>
            <a:lvl4pPr marL="1828800" lvl="3" indent="-355600" algn="l">
              <a:lnSpc>
                <a:spcPct val="90000"/>
              </a:lnSpc>
              <a:spcBef>
                <a:spcPts val="500"/>
              </a:spcBef>
              <a:spcAft>
                <a:spcPts val="0"/>
              </a:spcAft>
              <a:buSzPts val="2000"/>
              <a:buChar char="▪"/>
              <a:defRPr sz="2000"/>
            </a:lvl4pPr>
            <a:lvl5pPr marL="2286000" lvl="4" indent="-355600" algn="l">
              <a:lnSpc>
                <a:spcPct val="90000"/>
              </a:lnSpc>
              <a:spcBef>
                <a:spcPts val="500"/>
              </a:spcBef>
              <a:spcAft>
                <a:spcPts val="0"/>
              </a:spcAft>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5" name="Google Shape;65;p35"/>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SzPts val="1600"/>
              <a:buNone/>
              <a:defRPr sz="1600"/>
            </a:lvl1pPr>
            <a:lvl2pPr marL="914400" lvl="1" indent="-228600" algn="l">
              <a:lnSpc>
                <a:spcPct val="90000"/>
              </a:lnSpc>
              <a:spcBef>
                <a:spcPts val="500"/>
              </a:spcBef>
              <a:spcAft>
                <a:spcPts val="0"/>
              </a:spcAft>
              <a:buSzPts val="1400"/>
              <a:buNone/>
              <a:defRPr sz="1400"/>
            </a:lvl2pPr>
            <a:lvl3pPr marL="1371600" lvl="2" indent="-228600" algn="l">
              <a:lnSpc>
                <a:spcPct val="90000"/>
              </a:lnSpc>
              <a:spcBef>
                <a:spcPts val="500"/>
              </a:spcBef>
              <a:spcAft>
                <a:spcPts val="0"/>
              </a:spcAft>
              <a:buSzPts val="1200"/>
              <a:buNone/>
              <a:defRPr sz="1200"/>
            </a:lvl3pPr>
            <a:lvl4pPr marL="1828800" lvl="3" indent="-228600" algn="l">
              <a:lnSpc>
                <a:spcPct val="90000"/>
              </a:lnSpc>
              <a:spcBef>
                <a:spcPts val="500"/>
              </a:spcBef>
              <a:spcAft>
                <a:spcPts val="0"/>
              </a:spcAft>
              <a:buSzPts val="1000"/>
              <a:buNone/>
              <a:defRPr sz="1000"/>
            </a:lvl4pPr>
            <a:lvl5pPr marL="2286000" lvl="4" indent="-228600" algn="l">
              <a:lnSpc>
                <a:spcPct val="9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6" name="Google Shape;66;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9"/>
        <p:cNvGrpSpPr/>
        <p:nvPr/>
      </p:nvGrpSpPr>
      <p:grpSpPr>
        <a:xfrm>
          <a:off x="0" y="0"/>
          <a:ext cx="0" cy="0"/>
          <a:chOff x="0" y="0"/>
          <a:chExt cx="0" cy="0"/>
        </a:xfrm>
      </p:grpSpPr>
      <p:sp>
        <p:nvSpPr>
          <p:cNvPr id="70" name="Google Shape;70;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36"/>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Noto Sans Symbols"/>
              <a:buNone/>
              <a:defRPr sz="3200" b="0" i="0" u="none" strike="noStrike" cap="none">
                <a:solidFill>
                  <a:schemeClr val="accent4"/>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Noto Sans Symbols"/>
              <a:buNone/>
              <a:defRPr sz="2800" b="0" i="0" u="none" strike="noStrike" cap="none">
                <a:solidFill>
                  <a:schemeClr val="accent4"/>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Noto Sans Symbols"/>
              <a:buNone/>
              <a:defRPr sz="2400" b="0" i="0" u="none" strike="noStrike" cap="none">
                <a:solidFill>
                  <a:schemeClr val="accent4"/>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Noto Sans Symbols"/>
              <a:buNone/>
              <a:defRPr sz="2000" b="0" i="0" u="none" strike="noStrike" cap="none">
                <a:solidFill>
                  <a:schemeClr val="accent4"/>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Noto Sans Symbols"/>
              <a:buNone/>
              <a:defRPr sz="2000" b="0" i="0" u="none" strike="noStrike" cap="none">
                <a:solidFill>
                  <a:schemeClr val="accent4"/>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2" name="Google Shape;72;p3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SzPts val="1600"/>
              <a:buNone/>
              <a:defRPr sz="1600"/>
            </a:lvl1pPr>
            <a:lvl2pPr marL="914400" lvl="1" indent="-228600" algn="l">
              <a:lnSpc>
                <a:spcPct val="90000"/>
              </a:lnSpc>
              <a:spcBef>
                <a:spcPts val="500"/>
              </a:spcBef>
              <a:spcAft>
                <a:spcPts val="0"/>
              </a:spcAft>
              <a:buSzPts val="1400"/>
              <a:buNone/>
              <a:defRPr sz="1400"/>
            </a:lvl2pPr>
            <a:lvl3pPr marL="1371600" lvl="2" indent="-228600" algn="l">
              <a:lnSpc>
                <a:spcPct val="90000"/>
              </a:lnSpc>
              <a:spcBef>
                <a:spcPts val="500"/>
              </a:spcBef>
              <a:spcAft>
                <a:spcPts val="0"/>
              </a:spcAft>
              <a:buSzPts val="1200"/>
              <a:buNone/>
              <a:defRPr sz="1200"/>
            </a:lvl3pPr>
            <a:lvl4pPr marL="1828800" lvl="3" indent="-228600" algn="l">
              <a:lnSpc>
                <a:spcPct val="90000"/>
              </a:lnSpc>
              <a:spcBef>
                <a:spcPts val="500"/>
              </a:spcBef>
              <a:spcAft>
                <a:spcPts val="0"/>
              </a:spcAft>
              <a:buSzPts val="1000"/>
              <a:buNone/>
              <a:defRPr sz="1000"/>
            </a:lvl4pPr>
            <a:lvl5pPr marL="2286000" lvl="4" indent="-228600" algn="l">
              <a:lnSpc>
                <a:spcPct val="9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3" name="Google Shape;73;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6"/>
        <p:cNvGrpSpPr/>
        <p:nvPr/>
      </p:nvGrpSpPr>
      <p:grpSpPr>
        <a:xfrm>
          <a:off x="0" y="0"/>
          <a:ext cx="0" cy="0"/>
          <a:chOff x="0" y="0"/>
          <a:chExt cx="0" cy="0"/>
        </a:xfrm>
      </p:grpSpPr>
      <p:sp>
        <p:nvSpPr>
          <p:cNvPr id="77" name="Google Shape;77;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37"/>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2"/>
        <p:cNvGrpSpPr/>
        <p:nvPr/>
      </p:nvGrpSpPr>
      <p:grpSpPr>
        <a:xfrm>
          <a:off x="0" y="0"/>
          <a:ext cx="0" cy="0"/>
          <a:chOff x="0" y="0"/>
          <a:chExt cx="0" cy="0"/>
        </a:xfrm>
      </p:grpSpPr>
      <p:sp>
        <p:nvSpPr>
          <p:cNvPr id="83" name="Google Shape;83;p38"/>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38"/>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bg>
      <p:bgPr>
        <a:solidFill>
          <a:srgbClr val="F1F2F3"/>
        </a:solidFill>
        <a:effectLst/>
      </p:bgPr>
    </p:bg>
    <p:spTree>
      <p:nvGrpSpPr>
        <p:cNvPr id="1" name="Shape 1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8"/>
        <p:cNvGrpSpPr/>
        <p:nvPr/>
      </p:nvGrpSpPr>
      <p:grpSpPr>
        <a:xfrm>
          <a:off x="0" y="0"/>
          <a:ext cx="0" cy="0"/>
          <a:chOff x="0" y="0"/>
          <a:chExt cx="0" cy="0"/>
        </a:xfrm>
      </p:grpSpPr>
      <p:sp>
        <p:nvSpPr>
          <p:cNvPr id="19" name="Google Shape;19;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3"/>
        <p:cNvGrpSpPr/>
        <p:nvPr/>
      </p:nvGrpSpPr>
      <p:grpSpPr>
        <a:xfrm>
          <a:off x="0" y="0"/>
          <a:ext cx="0" cy="0"/>
          <a:chOff x="0" y="0"/>
          <a:chExt cx="0" cy="0"/>
        </a:xfrm>
      </p:grpSpPr>
      <p:sp>
        <p:nvSpPr>
          <p:cNvPr id="24" name="Google Shape;24;p2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SzPts val="2400"/>
              <a:buNone/>
              <a:defRPr sz="2400"/>
            </a:lvl1pPr>
            <a:lvl2pPr lvl="1" algn="ctr">
              <a:lnSpc>
                <a:spcPct val="90000"/>
              </a:lnSpc>
              <a:spcBef>
                <a:spcPts val="500"/>
              </a:spcBef>
              <a:spcAft>
                <a:spcPts val="0"/>
              </a:spcAft>
              <a:buSzPts val="2000"/>
              <a:buNone/>
              <a:defRPr sz="2000"/>
            </a:lvl2pPr>
            <a:lvl3pPr lvl="2" algn="ctr">
              <a:lnSpc>
                <a:spcPct val="90000"/>
              </a:lnSpc>
              <a:spcBef>
                <a:spcPts val="500"/>
              </a:spcBef>
              <a:spcAft>
                <a:spcPts val="0"/>
              </a:spcAft>
              <a:buSzPts val="1800"/>
              <a:buNone/>
              <a:defRPr sz="1800"/>
            </a:lvl3pPr>
            <a:lvl4pPr lvl="3" algn="ctr">
              <a:lnSpc>
                <a:spcPct val="90000"/>
              </a:lnSpc>
              <a:spcBef>
                <a:spcPts val="500"/>
              </a:spcBef>
              <a:spcAft>
                <a:spcPts val="0"/>
              </a:spcAft>
              <a:buSzPts val="1600"/>
              <a:buNone/>
              <a:defRPr sz="1600"/>
            </a:lvl4pPr>
            <a:lvl5pPr lvl="4" algn="ctr">
              <a:lnSpc>
                <a:spcPct val="9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dirty="0"/>
          </a:p>
        </p:txBody>
      </p:sp>
      <p:sp>
        <p:nvSpPr>
          <p:cNvPr id="26" name="Google Shape;26;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9"/>
        <p:cNvGrpSpPr/>
        <p:nvPr/>
      </p:nvGrpSpPr>
      <p:grpSpPr>
        <a:xfrm>
          <a:off x="0" y="0"/>
          <a:ext cx="0" cy="0"/>
          <a:chOff x="0" y="0"/>
          <a:chExt cx="0" cy="0"/>
        </a:xfrm>
      </p:grpSpPr>
      <p:sp>
        <p:nvSpPr>
          <p:cNvPr id="30" name="Google Shape;30;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3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3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SzPts val="2400"/>
              <a:buNone/>
              <a:defRPr sz="2400">
                <a:solidFill>
                  <a:srgbClr val="8C8C9C"/>
                </a:solidFill>
              </a:defRPr>
            </a:lvl1pPr>
            <a:lvl2pPr marL="914400" lvl="1" indent="-228600" algn="l">
              <a:lnSpc>
                <a:spcPct val="90000"/>
              </a:lnSpc>
              <a:spcBef>
                <a:spcPts val="500"/>
              </a:spcBef>
              <a:spcAft>
                <a:spcPts val="0"/>
              </a:spcAft>
              <a:buSzPts val="2000"/>
              <a:buNone/>
              <a:defRPr sz="2000">
                <a:solidFill>
                  <a:srgbClr val="8C8C9C"/>
                </a:solidFill>
              </a:defRPr>
            </a:lvl2pPr>
            <a:lvl3pPr marL="1371600" lvl="2" indent="-228600" algn="l">
              <a:lnSpc>
                <a:spcPct val="90000"/>
              </a:lnSpc>
              <a:spcBef>
                <a:spcPts val="500"/>
              </a:spcBef>
              <a:spcAft>
                <a:spcPts val="0"/>
              </a:spcAft>
              <a:buSzPts val="1800"/>
              <a:buNone/>
              <a:defRPr sz="1800">
                <a:solidFill>
                  <a:srgbClr val="8C8C9C"/>
                </a:solidFill>
              </a:defRPr>
            </a:lvl3pPr>
            <a:lvl4pPr marL="1828800" lvl="3" indent="-228600" algn="l">
              <a:lnSpc>
                <a:spcPct val="90000"/>
              </a:lnSpc>
              <a:spcBef>
                <a:spcPts val="500"/>
              </a:spcBef>
              <a:spcAft>
                <a:spcPts val="0"/>
              </a:spcAft>
              <a:buSzPts val="1600"/>
              <a:buNone/>
              <a:defRPr sz="1600">
                <a:solidFill>
                  <a:srgbClr val="8C8C9C"/>
                </a:solidFill>
              </a:defRPr>
            </a:lvl4pPr>
            <a:lvl5pPr marL="2286000" lvl="4" indent="-228600" algn="l">
              <a:lnSpc>
                <a:spcPct val="90000"/>
              </a:lnSpc>
              <a:spcBef>
                <a:spcPts val="500"/>
              </a:spcBef>
              <a:spcAft>
                <a:spcPts val="0"/>
              </a:spcAft>
              <a:buSzPts val="1600"/>
              <a:buNone/>
              <a:defRPr sz="1600">
                <a:solidFill>
                  <a:srgbClr val="8C8C9C"/>
                </a:solidFill>
              </a:defRPr>
            </a:lvl5pPr>
            <a:lvl6pPr marL="2743200" lvl="5" indent="-228600" algn="l">
              <a:lnSpc>
                <a:spcPct val="90000"/>
              </a:lnSpc>
              <a:spcBef>
                <a:spcPts val="500"/>
              </a:spcBef>
              <a:spcAft>
                <a:spcPts val="0"/>
              </a:spcAft>
              <a:buClr>
                <a:srgbClr val="8C8C9C"/>
              </a:buClr>
              <a:buSzPts val="1600"/>
              <a:buNone/>
              <a:defRPr sz="1600">
                <a:solidFill>
                  <a:srgbClr val="8C8C9C"/>
                </a:solidFill>
              </a:defRPr>
            </a:lvl6pPr>
            <a:lvl7pPr marL="3200400" lvl="6" indent="-228600" algn="l">
              <a:lnSpc>
                <a:spcPct val="90000"/>
              </a:lnSpc>
              <a:spcBef>
                <a:spcPts val="500"/>
              </a:spcBef>
              <a:spcAft>
                <a:spcPts val="0"/>
              </a:spcAft>
              <a:buClr>
                <a:srgbClr val="8C8C9C"/>
              </a:buClr>
              <a:buSzPts val="1600"/>
              <a:buNone/>
              <a:defRPr sz="1600">
                <a:solidFill>
                  <a:srgbClr val="8C8C9C"/>
                </a:solidFill>
              </a:defRPr>
            </a:lvl7pPr>
            <a:lvl8pPr marL="3657600" lvl="7" indent="-228600" algn="l">
              <a:lnSpc>
                <a:spcPct val="90000"/>
              </a:lnSpc>
              <a:spcBef>
                <a:spcPts val="500"/>
              </a:spcBef>
              <a:spcAft>
                <a:spcPts val="0"/>
              </a:spcAft>
              <a:buClr>
                <a:srgbClr val="8C8C9C"/>
              </a:buClr>
              <a:buSzPts val="1600"/>
              <a:buNone/>
              <a:defRPr sz="1600">
                <a:solidFill>
                  <a:srgbClr val="8C8C9C"/>
                </a:solidFill>
              </a:defRPr>
            </a:lvl8pPr>
            <a:lvl9pPr marL="4114800" lvl="8" indent="-228600" algn="l">
              <a:lnSpc>
                <a:spcPct val="90000"/>
              </a:lnSpc>
              <a:spcBef>
                <a:spcPts val="500"/>
              </a:spcBef>
              <a:spcAft>
                <a:spcPts val="0"/>
              </a:spcAft>
              <a:buClr>
                <a:srgbClr val="8C8C9C"/>
              </a:buClr>
              <a:buSzPts val="1600"/>
              <a:buNone/>
              <a:defRPr sz="1600">
                <a:solidFill>
                  <a:srgbClr val="8C8C9C"/>
                </a:solidFill>
              </a:defRPr>
            </a:lvl9pPr>
          </a:lstStyle>
          <a:p>
            <a:endParaRPr/>
          </a:p>
        </p:txBody>
      </p:sp>
      <p:sp>
        <p:nvSpPr>
          <p:cNvPr id="38" name="Google Shape;38;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3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3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3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3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SzPts val="2400"/>
              <a:buNone/>
              <a:defRPr sz="2400" b="1"/>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1" name="Google Shape;51;p3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3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SzPts val="2400"/>
              <a:buNone/>
              <a:defRPr sz="2400" b="1"/>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3" name="Google Shape;53;p3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 name="Google Shape;54;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9"/>
        <p:cNvGrpSpPr/>
        <p:nvPr/>
      </p:nvGrpSpPr>
      <p:grpSpPr>
        <a:xfrm>
          <a:off x="0" y="0"/>
          <a:ext cx="0" cy="0"/>
          <a:chOff x="0" y="0"/>
          <a:chExt cx="0" cy="0"/>
        </a:xfrm>
      </p:grpSpPr>
      <p:sp>
        <p:nvSpPr>
          <p:cNvPr id="10" name="Google Shape;10;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Noto Sans Symbols"/>
              <a:buChar char="▪"/>
              <a:defRPr sz="2800" b="0" i="0" u="none" strike="noStrike" cap="none">
                <a:solidFill>
                  <a:schemeClr val="accent4"/>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Noto Sans Symbols"/>
              <a:buChar char="▪"/>
              <a:defRPr sz="2400" b="0" i="0" u="none" strike="noStrike" cap="none">
                <a:solidFill>
                  <a:schemeClr val="accent4"/>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Noto Sans Symbols"/>
              <a:buChar char="▪"/>
              <a:defRPr sz="2000" b="0" i="0" u="none" strike="noStrike" cap="none">
                <a:solidFill>
                  <a:schemeClr val="accent4"/>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Noto Sans Symbols"/>
              <a:buChar char="▪"/>
              <a:defRPr sz="1800" b="0" i="0" u="none" strike="noStrike" cap="none">
                <a:solidFill>
                  <a:schemeClr val="accent4"/>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Noto Sans Symbols"/>
              <a:buChar char="▪"/>
              <a:defRPr sz="1800" b="0" i="0" u="none" strike="noStrike" cap="none">
                <a:solidFill>
                  <a:schemeClr val="accent4"/>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dirty="0"/>
          </a:p>
        </p:txBody>
      </p:sp>
      <p:sp>
        <p:nvSpPr>
          <p:cNvPr id="12" name="Google Shape;1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C8C9C"/>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C8C9C"/>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C8C9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15" name="Google Shape;15;p22"/>
          <p:cNvPicPr preferRelativeResize="0"/>
          <p:nvPr/>
        </p:nvPicPr>
        <p:blipFill rotWithShape="1">
          <a:blip r:embed="rId15">
            <a:alphaModFix/>
          </a:blip>
          <a:srcRect/>
          <a:stretch/>
        </p:blipFill>
        <p:spPr>
          <a:xfrm>
            <a:off x="97200" y="5558400"/>
            <a:ext cx="2352675" cy="121348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50505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657">
          <p15:clr>
            <a:srgbClr val="F26B43"/>
          </p15:clr>
        </p15:guide>
        <p15:guide id="4" orient="horz" pos="3997">
          <p15:clr>
            <a:srgbClr val="F26B43"/>
          </p15:clr>
        </p15:guide>
        <p15:guide id="5" orient="horz" pos="4156">
          <p15:clr>
            <a:srgbClr val="F26B43"/>
          </p15:clr>
        </p15:guide>
        <p15:guide id="6" pos="166">
          <p15:clr>
            <a:srgbClr val="F26B43"/>
          </p15:clr>
        </p15:guide>
        <p15:guide id="7" pos="778">
          <p15:clr>
            <a:srgbClr val="F26B43"/>
          </p15:clr>
        </p15:guide>
        <p15:guide id="8" pos="1504">
          <p15:clr>
            <a:srgbClr val="F26B43"/>
          </p15:clr>
        </p15:guide>
        <p15:guide id="9" orient="horz" pos="4065">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hyperlink" Target="https://docs.pydantic.dev/2.0/migration/"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jpg"/></Relationships>
</file>

<file path=ppt/slides/_rels/slide12.xml.rels><?xml version="1.0" encoding="UTF-8" standalone="yes"?>
<Relationships xmlns="http://schemas.openxmlformats.org/package/2006/relationships"><Relationship Id="rId3" Type="http://schemas.openxmlformats.org/officeDocument/2006/relationships/hyperlink" Target="https://peps.python.org/pep-0484/"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mypy-lang.org/"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docs.python.org/3/library/typing.html"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peps.python.org/pep-0557/"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docs.pydantic.dev/latest/api/standard_library_types/"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docs.pydantic.dev/latest/concepts/fields/"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peps.python.org/pep-0593/"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docs.pydantic.dev/latest/api/config/"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docs.pydantic.dev/latest/api/base_model/#pydantic.main.BaseModel.model_post_init"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docs.pydantic.dev/latest/concepts/unions/#discriminated-unions" TargetMode="External"/><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pint.readthedocs.io/en/stable/"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8" Type="http://schemas.openxmlformats.org/officeDocument/2006/relationships/hyperlink" Target="https://docs.pydantic.dev/latest/api/standard_library_types/" TargetMode="External"/><Relationship Id="rId3" Type="http://schemas.openxmlformats.org/officeDocument/2006/relationships/hyperlink" Target="https://docs.pydantic.dev/latest/" TargetMode="External"/><Relationship Id="rId7" Type="http://schemas.openxmlformats.org/officeDocument/2006/relationships/hyperlink" Target="https://docs.pydantic.dev/2.0/migration/"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 Id="rId6" Type="http://schemas.openxmlformats.org/officeDocument/2006/relationships/hyperlink" Target="https://pint.readthedocs.io/en/stable/" TargetMode="External"/><Relationship Id="rId11" Type="http://schemas.openxmlformats.org/officeDocument/2006/relationships/hyperlink" Target="https://docs.pydantic.dev/latest/api/config/" TargetMode="External"/><Relationship Id="rId5" Type="http://schemas.openxmlformats.org/officeDocument/2006/relationships/hyperlink" Target="https://docs.python.org/3/library/typing.html" TargetMode="External"/><Relationship Id="rId10" Type="http://schemas.openxmlformats.org/officeDocument/2006/relationships/hyperlink" Target="https://docs.pydantic.dev/latest/concepts/validators/" TargetMode="External"/><Relationship Id="rId4" Type="http://schemas.openxmlformats.org/officeDocument/2006/relationships/hyperlink" Target="https://www.isis.stfc.ac.uk/Pages/home.aspx" TargetMode="External"/><Relationship Id="rId9" Type="http://schemas.openxmlformats.org/officeDocument/2006/relationships/hyperlink" Target="https://docs.pydantic.dev/latest/concepts/fields/"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hyperlink" Target="https://docs.pydantic.dev/latest/"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173339"/>
            <a:ext cx="10719460" cy="4524275"/>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Open a terminal and type:</a:t>
            </a: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dirty="0">
              <a:solidFill>
                <a:srgbClr val="505050"/>
              </a:solidFill>
            </a:endParaRPr>
          </a:p>
          <a:p>
            <a:pPr marL="342900" lvl="1" indent="-342900">
              <a:buSzPts val="2400"/>
              <a:buFont typeface="Arial" panose="020B0604020202020204" pitchFamily="34" charset="0"/>
              <a:buChar char="•"/>
            </a:pPr>
            <a:r>
              <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git clone http://github.com/DrPaulSharp/pydantic_workshop.git</a:t>
            </a: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cd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pydantic_workshop</a:t>
            </a:r>
            <a:endPar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python –v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venv</a:t>
            </a:r>
            <a:r>
              <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pydantic_workshop</a:t>
            </a:r>
            <a:endPar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pip install –r requirements.txt</a:t>
            </a: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Open your favourite editor and get ready to code!</a:t>
            </a:r>
          </a:p>
        </p:txBody>
      </p:sp>
      <p:sp>
        <p:nvSpPr>
          <p:cNvPr id="340" name="Google Shape;340;p12"/>
          <p:cNvSpPr txBox="1"/>
          <p:nvPr/>
        </p:nvSpPr>
        <p:spPr>
          <a:xfrm>
            <a:off x="403341" y="345182"/>
            <a:ext cx="8731232"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Instructions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157916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40" name="Google Shape;340;p12"/>
          <p:cNvSpPr txBox="1"/>
          <p:nvPr/>
        </p:nvSpPr>
        <p:spPr>
          <a:xfrm>
            <a:off x="403341" y="345182"/>
            <a:ext cx="6356456"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err="1">
                <a:solidFill>
                  <a:srgbClr val="2E2D62"/>
                </a:solidFill>
                <a:latin typeface="Arial"/>
                <a:ea typeface="Arial"/>
                <a:cs typeface="Arial"/>
                <a:sym typeface="Arial"/>
              </a:rPr>
              <a:t>Pydantic</a:t>
            </a:r>
            <a:endParaRPr sz="1400" b="0" i="0" u="none" strike="noStrike" cap="none" dirty="0">
              <a:solidFill>
                <a:srgbClr val="000000"/>
              </a:solidFill>
              <a:latin typeface="Arial"/>
              <a:ea typeface="Arial"/>
              <a:cs typeface="Arial"/>
              <a:sym typeface="Arial"/>
            </a:endParaRPr>
          </a:p>
        </p:txBody>
      </p:sp>
      <p:pic>
        <p:nvPicPr>
          <p:cNvPr id="2" name="Picture 1">
            <a:extLst>
              <a:ext uri="{FF2B5EF4-FFF2-40B4-BE49-F238E27FC236}">
                <a16:creationId xmlns:a16="http://schemas.microsoft.com/office/drawing/2014/main" id="{0BFDB1E5-8F9F-0E5B-57C4-F05CAB844308}"/>
              </a:ext>
            </a:extLst>
          </p:cNvPr>
          <p:cNvPicPr>
            <a:picLocks noChangeAspect="1"/>
          </p:cNvPicPr>
          <p:nvPr/>
        </p:nvPicPr>
        <p:blipFill rotWithShape="1">
          <a:blip r:embed="rId3"/>
          <a:srcRect l="31160" t="25978" r="32500" b="5705"/>
          <a:stretch/>
        </p:blipFill>
        <p:spPr>
          <a:xfrm>
            <a:off x="2725954" y="2177593"/>
            <a:ext cx="4430598" cy="4685122"/>
          </a:xfrm>
          <a:prstGeom prst="rect">
            <a:avLst/>
          </a:prstGeom>
        </p:spPr>
      </p:pic>
      <p:pic>
        <p:nvPicPr>
          <p:cNvPr id="3" name="Picture 2">
            <a:extLst>
              <a:ext uri="{FF2B5EF4-FFF2-40B4-BE49-F238E27FC236}">
                <a16:creationId xmlns:a16="http://schemas.microsoft.com/office/drawing/2014/main" id="{BFD4F10C-2FBE-AF4F-9EF5-E98B1F16DB0D}"/>
              </a:ext>
            </a:extLst>
          </p:cNvPr>
          <p:cNvPicPr>
            <a:picLocks noChangeAspect="1"/>
          </p:cNvPicPr>
          <p:nvPr/>
        </p:nvPicPr>
        <p:blipFill rotWithShape="1">
          <a:blip r:embed="rId4"/>
          <a:srcRect l="31160" t="17869" r="31881" b="13815"/>
          <a:stretch/>
        </p:blipFill>
        <p:spPr>
          <a:xfrm>
            <a:off x="7156552" y="2177593"/>
            <a:ext cx="4506012" cy="4685122"/>
          </a:xfrm>
          <a:prstGeom prst="rect">
            <a:avLst/>
          </a:prstGeom>
        </p:spPr>
      </p:pic>
      <p:sp>
        <p:nvSpPr>
          <p:cNvPr id="339" name="Google Shape;339;p12"/>
          <p:cNvSpPr/>
          <p:nvPr/>
        </p:nvSpPr>
        <p:spPr>
          <a:xfrm>
            <a:off x="416314" y="1387942"/>
            <a:ext cx="10719460"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err="1">
                <a:solidFill>
                  <a:srgbClr val="505050"/>
                </a:solidFill>
                <a:latin typeface="+mn-lt"/>
                <a:ea typeface="Arial"/>
                <a:cs typeface="Arial"/>
                <a:sym typeface="Arial"/>
              </a:rPr>
              <a:t>Pydantic</a:t>
            </a:r>
            <a:r>
              <a:rPr lang="en-GB" sz="2400" b="0" i="0" u="none" strike="noStrike" cap="none" dirty="0">
                <a:solidFill>
                  <a:srgbClr val="505050"/>
                </a:solidFill>
                <a:latin typeface="+mn-lt"/>
                <a:ea typeface="Arial"/>
                <a:cs typeface="Arial"/>
                <a:sym typeface="Arial"/>
              </a:rPr>
              <a:t> is downloaded 123M times a month, and used by some of the largest and most recognisable organisations in the world, including:</a:t>
            </a:r>
          </a:p>
        </p:txBody>
      </p:sp>
    </p:spTree>
    <p:extLst>
      <p:ext uri="{BB962C8B-B14F-4D97-AF65-F5344CB8AC3E}">
        <p14:creationId xmlns:p14="http://schemas.microsoft.com/office/powerpoint/2010/main" val="42050856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7608012" cy="415494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err="1">
                <a:solidFill>
                  <a:srgbClr val="505050"/>
                </a:solidFill>
                <a:latin typeface="Arial"/>
                <a:ea typeface="Arial"/>
                <a:cs typeface="Arial"/>
                <a:sym typeface="Arial"/>
              </a:rPr>
              <a:t>Pydantic</a:t>
            </a:r>
            <a:r>
              <a:rPr lang="en-GB" sz="2400" b="0" i="0" u="none" strike="noStrike" cap="none" dirty="0">
                <a:solidFill>
                  <a:srgbClr val="505050"/>
                </a:solidFill>
                <a:latin typeface="Arial"/>
                <a:ea typeface="Arial"/>
                <a:cs typeface="Arial"/>
                <a:sym typeface="Arial"/>
              </a:rPr>
              <a:t> version 2 was released in June 2023.</a:t>
            </a: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Always use version 2+ !</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Version 2 introduced a considerable number of changes to the syntax and methods, meaning some examples will be out of date.</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Version 2 is also 4x-50x faster than version 1.9.1.</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Use the migration guide to ensure everything is up to date: </a:t>
            </a:r>
            <a:r>
              <a:rPr lang="en-GB" sz="2400" b="0" i="0" u="none" strike="noStrike" cap="none" dirty="0">
                <a:solidFill>
                  <a:srgbClr val="505050"/>
                </a:solidFill>
                <a:latin typeface="Arial"/>
                <a:ea typeface="Arial"/>
                <a:cs typeface="Arial"/>
                <a:sym typeface="Arial"/>
                <a:hlinkClick r:id="rId3"/>
              </a:rPr>
              <a:t>https://docs.pydantic.dev/2.0/migration/</a:t>
            </a:r>
            <a:endParaRPr lang="en-GB" sz="2400" b="0" i="0" u="none" strike="noStrike" cap="none" dirty="0">
              <a:solidFill>
                <a:srgbClr val="505050"/>
              </a:solidFill>
              <a:latin typeface="Arial"/>
              <a:ea typeface="Arial"/>
              <a:cs typeface="Arial"/>
              <a:sym typeface="Arial"/>
            </a:endParaRPr>
          </a:p>
        </p:txBody>
      </p:sp>
      <p:sp>
        <p:nvSpPr>
          <p:cNvPr id="340" name="Google Shape;340;p12"/>
          <p:cNvSpPr txBox="1"/>
          <p:nvPr/>
        </p:nvSpPr>
        <p:spPr>
          <a:xfrm>
            <a:off x="403341" y="345182"/>
            <a:ext cx="9207190"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Version 2 or Not Version 2?</a:t>
            </a:r>
            <a:endParaRPr sz="1400" b="0" i="0" u="none" strike="noStrike" cap="none" dirty="0">
              <a:solidFill>
                <a:srgbClr val="000000"/>
              </a:solidFill>
              <a:latin typeface="Arial"/>
              <a:ea typeface="Arial"/>
              <a:cs typeface="Arial"/>
              <a:sym typeface="Arial"/>
            </a:endParaRPr>
          </a:p>
        </p:txBody>
      </p:sp>
      <p:pic>
        <p:nvPicPr>
          <p:cNvPr id="3" name="Picture 2" descr="A person holding a skull&#10;&#10;Description automatically generated">
            <a:extLst>
              <a:ext uri="{FF2B5EF4-FFF2-40B4-BE49-F238E27FC236}">
                <a16:creationId xmlns:a16="http://schemas.microsoft.com/office/drawing/2014/main" id="{E53E5D6A-A4B1-02D2-A15B-36FBBA4C8346}"/>
              </a:ext>
            </a:extLst>
          </p:cNvPr>
          <p:cNvPicPr>
            <a:picLocks noChangeAspect="1"/>
          </p:cNvPicPr>
          <p:nvPr/>
        </p:nvPicPr>
        <p:blipFill rotWithShape="1">
          <a:blip r:embed="rId4"/>
          <a:srcRect l="15332" r="23461"/>
          <a:stretch/>
        </p:blipFill>
        <p:spPr>
          <a:xfrm>
            <a:off x="8024326" y="0"/>
            <a:ext cx="4167674" cy="6858000"/>
          </a:xfrm>
          <a:prstGeom prst="rect">
            <a:avLst/>
          </a:prstGeom>
        </p:spPr>
      </p:pic>
      <p:sp>
        <p:nvSpPr>
          <p:cNvPr id="2" name="Google Shape;311;p8">
            <a:extLst>
              <a:ext uri="{FF2B5EF4-FFF2-40B4-BE49-F238E27FC236}">
                <a16:creationId xmlns:a16="http://schemas.microsoft.com/office/drawing/2014/main" id="{2759D2AE-5AA3-9978-D2F5-A157879923BC}"/>
              </a:ext>
            </a:extLst>
          </p:cNvPr>
          <p:cNvSpPr txBox="1"/>
          <p:nvPr/>
        </p:nvSpPr>
        <p:spPr>
          <a:xfrm>
            <a:off x="10235682" y="6504967"/>
            <a:ext cx="2266180"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GB" sz="800" b="0" i="0" u="none" strike="noStrike" cap="none" dirty="0">
                <a:solidFill>
                  <a:schemeClr val="bg1"/>
                </a:solidFill>
                <a:latin typeface="Arial"/>
                <a:ea typeface="Arial"/>
                <a:cs typeface="Arial"/>
                <a:sym typeface="Arial"/>
              </a:rPr>
              <a:t>Image ©Royal Shakespeare Company</a:t>
            </a:r>
            <a:endParaRPr sz="1400" b="0" i="0" u="none" strike="noStrike" cap="none" dirty="0">
              <a:solidFill>
                <a:schemeClr val="bg1"/>
              </a:solidFill>
              <a:latin typeface="Arial"/>
              <a:ea typeface="Arial"/>
              <a:cs typeface="Arial"/>
              <a:sym typeface="Arial"/>
            </a:endParaRPr>
          </a:p>
        </p:txBody>
      </p:sp>
    </p:spTree>
    <p:extLst>
      <p:ext uri="{BB962C8B-B14F-4D97-AF65-F5344CB8AC3E}">
        <p14:creationId xmlns:p14="http://schemas.microsoft.com/office/powerpoint/2010/main" val="41960186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304694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Python is dynamically typed – so types of variables are determined only at runtime, and the type of a variable is allowed to change over its lifetime.</a:t>
            </a:r>
          </a:p>
          <a:p>
            <a:pPr marL="0" marR="0" lvl="0" indent="0" algn="l" rtl="0">
              <a:lnSpc>
                <a:spcPct val="100000"/>
              </a:lnSpc>
              <a:spcBef>
                <a:spcPts val="0"/>
              </a:spcBef>
              <a:spcAft>
                <a:spcPts val="0"/>
              </a:spcAft>
              <a:buClr>
                <a:srgbClr val="000000"/>
              </a:buClr>
              <a:buSzPts val="2400"/>
              <a:buFont typeface="Arial"/>
              <a:buNone/>
            </a:pPr>
            <a:endParaRPr lang="en-GB" sz="2400" b="0" i="0" u="none" strike="noStrike" cap="none" dirty="0">
              <a:solidFill>
                <a:srgbClr val="50505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PEP 484 </a:t>
            </a:r>
            <a:r>
              <a:rPr lang="en-GB" sz="2400" dirty="0">
                <a:solidFill>
                  <a:srgbClr val="505050"/>
                </a:solidFill>
                <a:hlinkClick r:id="rId3"/>
              </a:rPr>
              <a:t>https://peps.python.org/pep-0484/</a:t>
            </a:r>
            <a:r>
              <a:rPr lang="en-GB" sz="2400" dirty="0">
                <a:solidFill>
                  <a:srgbClr val="505050"/>
                </a:solidFill>
              </a:rPr>
              <a:t> introduces type hinting – which supports including type hints in class, function, variable definitions.</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These types </a:t>
            </a:r>
            <a:r>
              <a:rPr lang="en-GB" sz="2400" dirty="0">
                <a:solidFill>
                  <a:srgbClr val="505050"/>
                </a:solidFill>
              </a:rPr>
              <a:t>are not</a:t>
            </a:r>
            <a:r>
              <a:rPr lang="en-GB" sz="2400" b="0" i="0" u="none" strike="noStrike" cap="none" dirty="0">
                <a:solidFill>
                  <a:srgbClr val="505050"/>
                </a:solidFill>
                <a:latin typeface="Arial"/>
                <a:ea typeface="Arial"/>
                <a:cs typeface="Arial"/>
                <a:sym typeface="Arial"/>
              </a:rPr>
              <a:t> be enforced – they serve as an aid to developers, and can be picked up by an IDE, e.g., </a:t>
            </a:r>
            <a:r>
              <a:rPr lang="en-GB" sz="2400" b="0" i="0" u="none" strike="noStrike" cap="none" dirty="0" err="1">
                <a:solidFill>
                  <a:srgbClr val="505050"/>
                </a:solidFill>
                <a:latin typeface="Arial"/>
                <a:ea typeface="Arial"/>
                <a:cs typeface="Arial"/>
                <a:sym typeface="Arial"/>
              </a:rPr>
              <a:t>pycharm</a:t>
            </a:r>
            <a:r>
              <a:rPr lang="en-GB" sz="2400" b="0" i="0" u="none" strike="noStrike" cap="none" dirty="0">
                <a:solidFill>
                  <a:srgbClr val="505050"/>
                </a:solidFill>
                <a:latin typeface="Arial"/>
                <a:ea typeface="Arial"/>
                <a:cs typeface="Arial"/>
                <a:sym typeface="Arial"/>
              </a:rPr>
              <a:t>.</a:t>
            </a:r>
          </a:p>
        </p:txBody>
      </p:sp>
      <p:sp>
        <p:nvSpPr>
          <p:cNvPr id="340" name="Google Shape;340;p12"/>
          <p:cNvSpPr txBox="1"/>
          <p:nvPr/>
        </p:nvSpPr>
        <p:spPr>
          <a:xfrm>
            <a:off x="403341" y="345182"/>
            <a:ext cx="6356456"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Type Hinting</a:t>
            </a:r>
            <a:endParaRPr sz="1400" b="0" i="0" u="none" strike="noStrike" cap="none" dirty="0">
              <a:solidFill>
                <a:srgbClr val="000000"/>
              </a:solidFill>
              <a:latin typeface="Arial"/>
              <a:ea typeface="Arial"/>
              <a:cs typeface="Arial"/>
              <a:sym typeface="Arial"/>
            </a:endParaRPr>
          </a:p>
        </p:txBody>
      </p:sp>
      <p:sp>
        <p:nvSpPr>
          <p:cNvPr id="6" name="Rectangle 3">
            <a:extLst>
              <a:ext uri="{FF2B5EF4-FFF2-40B4-BE49-F238E27FC236}">
                <a16:creationId xmlns:a16="http://schemas.microsoft.com/office/drawing/2014/main" id="{E23C1472-5204-7DDD-480A-52ED02CE7F0C}"/>
              </a:ext>
            </a:extLst>
          </p:cNvPr>
          <p:cNvSpPr>
            <a:spLocks noChangeArrowheads="1"/>
          </p:cNvSpPr>
          <p:nvPr/>
        </p:nvSpPr>
        <p:spPr bwMode="auto">
          <a:xfrm>
            <a:off x="416314" y="4746783"/>
            <a:ext cx="6168689" cy="615553"/>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a:rPr>
              <a:t>def </a:t>
            </a:r>
            <a:r>
              <a:rPr kumimoji="0" lang="en-US" altLang="en-US" sz="1700" b="0" i="0" u="none" strike="noStrike" cap="none" normalizeH="0" baseline="0" dirty="0">
                <a:ln>
                  <a:noFill/>
                </a:ln>
                <a:solidFill>
                  <a:srgbClr val="00627A"/>
                </a:solidFill>
                <a:effectLst/>
                <a:latin typeface="JetBrains Mono"/>
              </a:rPr>
              <a:t>greeting</a:t>
            </a:r>
            <a:r>
              <a:rPr kumimoji="0" lang="en-US" altLang="en-US" sz="1700" b="0" i="0" u="none" strike="noStrike" cap="none" normalizeH="0" baseline="0" dirty="0">
                <a:ln>
                  <a:noFill/>
                </a:ln>
                <a:solidFill>
                  <a:srgbClr val="080808"/>
                </a:solidFill>
                <a:effectLst/>
                <a:latin typeface="JetBrains Mono"/>
              </a:rPr>
              <a:t>(name: </a:t>
            </a:r>
            <a:r>
              <a:rPr kumimoji="0" lang="en-US" altLang="en-US" sz="1700" b="0" i="0" u="none" strike="noStrike" cap="none" normalizeH="0" baseline="0" dirty="0">
                <a:ln>
                  <a:noFill/>
                </a:ln>
                <a:solidFill>
                  <a:srgbClr val="000080"/>
                </a:solidFill>
                <a:effectLst/>
                <a:latin typeface="JetBrains Mono"/>
              </a:rPr>
              <a:t>str</a:t>
            </a:r>
            <a:r>
              <a:rPr kumimoji="0" lang="en-US" altLang="en-US" sz="1700" b="0" i="0" u="none" strike="noStrike" cap="none" normalizeH="0" baseline="0" dirty="0">
                <a:ln>
                  <a:noFill/>
                </a:ln>
                <a:solidFill>
                  <a:srgbClr val="080808"/>
                </a:solidFill>
                <a:effectLst/>
                <a:latin typeface="JetBrains Mono"/>
              </a:rPr>
              <a:t>) -&gt; </a:t>
            </a:r>
            <a:r>
              <a:rPr kumimoji="0" lang="en-US" altLang="en-US" sz="1700" b="0" i="0" u="none" strike="noStrike" cap="none" normalizeH="0" baseline="0" dirty="0">
                <a:ln>
                  <a:noFill/>
                </a:ln>
                <a:solidFill>
                  <a:srgbClr val="000080"/>
                </a:solidFill>
                <a:effectLst/>
                <a:latin typeface="JetBrains Mono"/>
              </a:rPr>
              <a:t>str</a:t>
            </a:r>
            <a:r>
              <a:rPr kumimoji="0" lang="en-US" altLang="en-US" sz="1700" b="0" i="0" u="none" strike="noStrike" cap="none" normalizeH="0" baseline="0" dirty="0">
                <a:ln>
                  <a:noFill/>
                </a:ln>
                <a:solidFill>
                  <a:srgbClr val="080808"/>
                </a:solidFill>
                <a:effectLst/>
                <a:latin typeface="JetBrains Mono"/>
              </a:rPr>
              <a:t>:</a:t>
            </a:r>
            <a:br>
              <a:rPr kumimoji="0" lang="en-US" altLang="en-US" sz="1700" b="0" i="0" u="none" strike="noStrike" cap="none" normalizeH="0" baseline="0" dirty="0">
                <a:ln>
                  <a:noFill/>
                </a:ln>
                <a:solidFill>
                  <a:srgbClr val="080808"/>
                </a:solidFill>
                <a:effectLst/>
                <a:latin typeface="JetBrains Mono"/>
              </a:rPr>
            </a:b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a:ln>
                  <a:noFill/>
                </a:ln>
                <a:solidFill>
                  <a:srgbClr val="0033B3"/>
                </a:solidFill>
                <a:effectLst/>
                <a:latin typeface="JetBrains Mono"/>
              </a:rPr>
              <a:t>return </a:t>
            </a:r>
            <a:r>
              <a:rPr kumimoji="0" lang="en-US" altLang="en-US" sz="1700" b="0" i="0" u="none" strike="noStrike" cap="none" normalizeH="0" baseline="0" dirty="0">
                <a:ln>
                  <a:noFill/>
                </a:ln>
                <a:solidFill>
                  <a:srgbClr val="067D17"/>
                </a:solidFill>
                <a:effectLst/>
                <a:latin typeface="JetBrains Mono"/>
              </a:rPr>
              <a:t>'Hello ' </a:t>
            </a:r>
            <a:r>
              <a:rPr kumimoji="0" lang="en-US" altLang="en-US" sz="1700" b="0" i="0" u="none" strike="noStrike" cap="none" normalizeH="0" baseline="0" dirty="0">
                <a:ln>
                  <a:noFill/>
                </a:ln>
                <a:solidFill>
                  <a:srgbClr val="080808"/>
                </a:solidFill>
                <a:effectLst/>
                <a:latin typeface="JetBrains Mono"/>
              </a:rPr>
              <a:t>+ name</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322599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4154943"/>
          </a:xfrm>
          <a:prstGeom prst="rect">
            <a:avLst/>
          </a:prstGeom>
          <a:noFill/>
          <a:ln>
            <a:noFill/>
          </a:ln>
        </p:spPr>
        <p:txBody>
          <a:bodyPr spcFirstLastPara="1" wrap="square" lIns="91425" tIns="45700" rIns="91425" bIns="45700" anchor="t" anchorCtr="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505050"/>
                </a:solidFill>
                <a:effectLst/>
                <a:latin typeface="+mn-lt"/>
              </a:rPr>
              <a:t>While these annotations are available at runtime through the usual __annotations__ attribute, </a:t>
            </a:r>
            <a:r>
              <a:rPr kumimoji="0" lang="en-US" altLang="en-US" sz="2400" b="1" u="none" strike="noStrike" cap="none" normalizeH="0" baseline="0" dirty="0">
                <a:ln>
                  <a:noFill/>
                </a:ln>
                <a:solidFill>
                  <a:srgbClr val="505050"/>
                </a:solidFill>
                <a:effectLst/>
                <a:latin typeface="+mn-lt"/>
              </a:rPr>
              <a:t>no type checking happens at runtime</a:t>
            </a:r>
            <a:r>
              <a:rPr kumimoji="0" lang="en-US" altLang="en-US" sz="2400" b="0" i="0" u="none" strike="noStrike" cap="none" normalizeH="0" baseline="0" dirty="0">
                <a:ln>
                  <a:noFill/>
                </a:ln>
                <a:solidFill>
                  <a:srgbClr val="505050"/>
                </a:solidFill>
                <a:effectLst/>
                <a:latin typeface="+mn-lt"/>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dirty="0">
              <a:solidFill>
                <a:srgbClr val="505050"/>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505050"/>
                </a:solidFill>
                <a:effectLst/>
                <a:latin typeface="+mn-lt"/>
              </a:rPr>
              <a:t>Instead, the proposal assumes the existence of a separate off-line type checker which users can run over their source code voluntarily. Essentially, such a type checker acts as a very powerful linter.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rgbClr val="505050"/>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505050"/>
                </a:solidFill>
                <a:latin typeface="+mn-lt"/>
              </a:rPr>
              <a:t>Type hints are inspired by the static type checker </a:t>
            </a:r>
            <a:r>
              <a:rPr lang="en-US" altLang="en-US" sz="2400" dirty="0" err="1">
                <a:solidFill>
                  <a:srgbClr val="505050"/>
                </a:solidFill>
                <a:latin typeface="+mn-lt"/>
              </a:rPr>
              <a:t>mypy</a:t>
            </a:r>
            <a:r>
              <a:rPr lang="en-US" altLang="en-US" sz="2400" dirty="0">
                <a:solidFill>
                  <a:srgbClr val="505050"/>
                </a:solidFill>
                <a:latin typeface="+mn-lt"/>
              </a:rPr>
              <a:t> </a:t>
            </a:r>
            <a:r>
              <a:rPr lang="en-US" altLang="en-US" sz="2400" dirty="0">
                <a:solidFill>
                  <a:srgbClr val="505050"/>
                </a:solidFill>
                <a:latin typeface="+mn-lt"/>
                <a:hlinkClick r:id="rId3"/>
              </a:rPr>
              <a:t>https://mypy-lang.org/</a:t>
            </a:r>
            <a:endParaRPr lang="en-US" altLang="en-US" sz="2400" dirty="0">
              <a:solidFill>
                <a:srgbClr val="505050"/>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rgbClr val="505050"/>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505050"/>
                </a:solidFill>
                <a:latin typeface="+mn-lt"/>
              </a:rPr>
              <a:t>PEP 484 also introduces the typing module </a:t>
            </a:r>
            <a:r>
              <a:rPr lang="en-US" altLang="en-US" sz="2400" dirty="0">
                <a:solidFill>
                  <a:srgbClr val="505050"/>
                </a:solidFill>
                <a:latin typeface="+mn-lt"/>
                <a:hlinkClick r:id="rId4"/>
              </a:rPr>
              <a:t>https://docs.python.org/3/library/typing.html</a:t>
            </a:r>
            <a:r>
              <a:rPr lang="en-US" altLang="en-US" sz="2400" dirty="0">
                <a:solidFill>
                  <a:srgbClr val="505050"/>
                </a:solidFill>
                <a:latin typeface="+mn-lt"/>
              </a:rPr>
              <a:t>, which adds support for type hints</a:t>
            </a:r>
            <a:endParaRPr kumimoji="0" lang="en-US" altLang="en-US" sz="2400" b="0" i="0" u="none" strike="noStrike" cap="none" normalizeH="0" baseline="0" dirty="0">
              <a:ln>
                <a:noFill/>
              </a:ln>
              <a:solidFill>
                <a:srgbClr val="505050"/>
              </a:solidFill>
              <a:effectLst/>
              <a:latin typeface="+mn-lt"/>
            </a:endParaRPr>
          </a:p>
        </p:txBody>
      </p:sp>
      <p:sp>
        <p:nvSpPr>
          <p:cNvPr id="340" name="Google Shape;340;p12"/>
          <p:cNvSpPr txBox="1"/>
          <p:nvPr/>
        </p:nvSpPr>
        <p:spPr>
          <a:xfrm>
            <a:off x="403341" y="345182"/>
            <a:ext cx="6356456"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Type Hinting</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98937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4" name="Rectangle 3">
            <a:extLst>
              <a:ext uri="{FF2B5EF4-FFF2-40B4-BE49-F238E27FC236}">
                <a16:creationId xmlns:a16="http://schemas.microsoft.com/office/drawing/2014/main" id="{59F09A59-1530-3474-AFF3-F97F1DEE09E8}"/>
              </a:ext>
            </a:extLst>
          </p:cNvPr>
          <p:cNvSpPr>
            <a:spLocks noChangeArrowheads="1"/>
          </p:cNvSpPr>
          <p:nvPr/>
        </p:nvSpPr>
        <p:spPr bwMode="auto">
          <a:xfrm>
            <a:off x="403341" y="1926550"/>
            <a:ext cx="11751935" cy="270843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a:rPr>
              <a:t>class </a:t>
            </a:r>
            <a:r>
              <a:rPr kumimoji="0" lang="en-US" altLang="en-US" sz="1700" b="0" i="0" u="none" strike="noStrike" cap="none" normalizeH="0" baseline="0" dirty="0" err="1">
                <a:ln>
                  <a:noFill/>
                </a:ln>
                <a:solidFill>
                  <a:srgbClr val="000000"/>
                </a:solidFill>
                <a:effectLst/>
                <a:latin typeface="JetBrains Mono"/>
              </a:rPr>
              <a:t>InventoryItem</a:t>
            </a:r>
            <a:r>
              <a:rPr kumimoji="0" lang="en-US" altLang="en-US" sz="1700" b="0" i="0" u="none" strike="noStrike" cap="none" normalizeH="0" baseline="0" dirty="0">
                <a:ln>
                  <a:noFill/>
                </a:ln>
                <a:solidFill>
                  <a:srgbClr val="080808"/>
                </a:solidFill>
                <a:effectLst/>
                <a:latin typeface="JetBrains Mono"/>
              </a:rPr>
              <a:t>:</a:t>
            </a:r>
            <a:br>
              <a:rPr kumimoji="0" lang="en-US" altLang="en-US" sz="1700" b="0" i="0" u="none" strike="noStrike" cap="none" normalizeH="0" baseline="0" dirty="0">
                <a:ln>
                  <a:noFill/>
                </a:ln>
                <a:solidFill>
                  <a:srgbClr val="080808"/>
                </a:solidFill>
                <a:effectLst/>
                <a:latin typeface="JetBrains Mono"/>
              </a:rPr>
            </a:br>
            <a:r>
              <a:rPr kumimoji="0" lang="en-US" altLang="en-US" sz="1700" b="0" i="0" u="none" strike="noStrike" cap="none" normalizeH="0" baseline="0" dirty="0">
                <a:ln>
                  <a:noFill/>
                </a:ln>
                <a:solidFill>
                  <a:srgbClr val="080808"/>
                </a:solidFill>
                <a:effectLst/>
                <a:latin typeface="JetBrains Mono"/>
              </a:rPr>
              <a:t>    </a:t>
            </a:r>
            <a:r>
              <a:rPr kumimoji="0" lang="en-US" altLang="en-US" sz="1700" b="0" i="1" u="none" strike="noStrike" cap="none" normalizeH="0" baseline="0" dirty="0">
                <a:ln>
                  <a:noFill/>
                </a:ln>
                <a:solidFill>
                  <a:srgbClr val="8C8C8C"/>
                </a:solidFill>
                <a:effectLst/>
                <a:latin typeface="JetBrains Mono"/>
              </a:rPr>
              <a:t>'''Class for keeping track of an item in inventory.'''</a:t>
            </a:r>
            <a:br>
              <a:rPr kumimoji="0" lang="en-US" altLang="en-US" sz="1700" b="0" i="0" u="none" strike="noStrike" cap="none" normalizeH="0" baseline="0" dirty="0">
                <a:ln>
                  <a:noFill/>
                </a:ln>
                <a:solidFill>
                  <a:srgbClr val="1750EB"/>
                </a:solidFill>
                <a:effectLst/>
                <a:latin typeface="JetBrains Mono"/>
              </a:rPr>
            </a:br>
            <a:br>
              <a:rPr kumimoji="0" lang="en-US" altLang="en-US" sz="1700" b="0" i="0" u="none" strike="noStrike" cap="none" normalizeH="0" baseline="0" dirty="0">
                <a:ln>
                  <a:noFill/>
                </a:ln>
                <a:solidFill>
                  <a:srgbClr val="1750EB"/>
                </a:solidFill>
                <a:effectLst/>
                <a:latin typeface="JetBrains Mono"/>
              </a:rPr>
            </a:br>
            <a:r>
              <a:rPr kumimoji="0" lang="en-US" altLang="en-US" sz="1700" b="0" i="0" u="none" strike="noStrike" cap="none" normalizeH="0" baseline="0" dirty="0">
                <a:ln>
                  <a:noFill/>
                </a:ln>
                <a:solidFill>
                  <a:srgbClr val="1750EB"/>
                </a:solidFill>
                <a:effectLst/>
                <a:latin typeface="JetBrains Mono"/>
              </a:rPr>
              <a:t>    </a:t>
            </a:r>
            <a:r>
              <a:rPr kumimoji="0" lang="en-US" altLang="en-US" sz="1700" b="0" i="0" u="none" strike="noStrike" cap="none" normalizeH="0" baseline="0" dirty="0">
                <a:ln>
                  <a:noFill/>
                </a:ln>
                <a:solidFill>
                  <a:srgbClr val="0033B3"/>
                </a:solidFill>
                <a:effectLst/>
                <a:latin typeface="JetBrains Mono"/>
              </a:rPr>
              <a:t>def </a:t>
            </a:r>
            <a:r>
              <a:rPr kumimoji="0" lang="en-US" altLang="en-US" sz="1700" b="0" i="0" u="none" strike="noStrike" cap="none" normalizeH="0" baseline="0" dirty="0">
                <a:ln>
                  <a:noFill/>
                </a:ln>
                <a:solidFill>
                  <a:srgbClr val="B200B2"/>
                </a:solidFill>
                <a:effectLst/>
                <a:latin typeface="JetBrains Mono"/>
              </a:rPr>
              <a:t>__</a:t>
            </a:r>
            <a:r>
              <a:rPr kumimoji="0" lang="en-US" altLang="en-US" sz="1700" b="0" i="0" u="none" strike="noStrike" cap="none" normalizeH="0" baseline="0" dirty="0" err="1">
                <a:ln>
                  <a:noFill/>
                </a:ln>
                <a:solidFill>
                  <a:srgbClr val="B200B2"/>
                </a:solidFill>
                <a:effectLst/>
                <a:latin typeface="JetBrains Mono"/>
              </a:rPr>
              <a:t>init</a:t>
            </a:r>
            <a:r>
              <a:rPr kumimoji="0" lang="en-US" altLang="en-US" sz="1700" b="0" i="0" u="none" strike="noStrike" cap="none" normalizeH="0" baseline="0" dirty="0">
                <a:ln>
                  <a:noFill/>
                </a:ln>
                <a:solidFill>
                  <a:srgbClr val="B200B2"/>
                </a:solidFill>
                <a:effectLst/>
                <a:latin typeface="JetBrains Mono"/>
              </a:rPr>
              <a:t>__</a:t>
            </a:r>
            <a:r>
              <a:rPr kumimoji="0" lang="en-US" altLang="en-US" sz="1700" b="0" i="0" u="none" strike="noStrike" cap="none" normalizeH="0" baseline="0" dirty="0">
                <a:ln>
                  <a:noFill/>
                </a:ln>
                <a:solidFill>
                  <a:srgbClr val="080808"/>
                </a:solidFill>
                <a:effectLst/>
                <a:latin typeface="JetBrains Mono"/>
              </a:rPr>
              <a:t>(</a:t>
            </a:r>
            <a:r>
              <a:rPr kumimoji="0" lang="en-US" altLang="en-US" sz="1700" b="0" i="0" u="none" strike="noStrike" cap="none" normalizeH="0" baseline="0" dirty="0">
                <a:ln>
                  <a:noFill/>
                </a:ln>
                <a:solidFill>
                  <a:srgbClr val="94558D"/>
                </a:solidFill>
                <a:effectLst/>
                <a:latin typeface="JetBrains Mono"/>
              </a:rPr>
              <a:t>self</a:t>
            </a:r>
            <a:r>
              <a:rPr kumimoji="0" lang="en-US" altLang="en-US" sz="1700" b="0" i="0" u="none" strike="noStrike" cap="none" normalizeH="0" baseline="0" dirty="0">
                <a:ln>
                  <a:noFill/>
                </a:ln>
                <a:solidFill>
                  <a:srgbClr val="080808"/>
                </a:solidFill>
                <a:effectLst/>
                <a:latin typeface="JetBrains Mono"/>
              </a:rPr>
              <a:t>, name: </a:t>
            </a:r>
            <a:r>
              <a:rPr kumimoji="0" lang="en-US" altLang="en-US" sz="1700" b="0" i="0" u="none" strike="noStrike" cap="none" normalizeH="0" baseline="0" dirty="0">
                <a:ln>
                  <a:noFill/>
                </a:ln>
                <a:solidFill>
                  <a:srgbClr val="000080"/>
                </a:solidFill>
                <a:effectLst/>
                <a:latin typeface="JetBrains Mono"/>
              </a:rPr>
              <a:t>str</a:t>
            </a: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err="1">
                <a:ln>
                  <a:noFill/>
                </a:ln>
                <a:solidFill>
                  <a:srgbClr val="080808"/>
                </a:solidFill>
                <a:effectLst/>
                <a:latin typeface="JetBrains Mono"/>
              </a:rPr>
              <a:t>unit_price</a:t>
            </a: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a:ln>
                  <a:noFill/>
                </a:ln>
                <a:solidFill>
                  <a:srgbClr val="000080"/>
                </a:solidFill>
                <a:effectLst/>
                <a:latin typeface="JetBrains Mono"/>
              </a:rPr>
              <a:t>float</a:t>
            </a: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err="1">
                <a:ln>
                  <a:noFill/>
                </a:ln>
                <a:solidFill>
                  <a:srgbClr val="080808"/>
                </a:solidFill>
                <a:effectLst/>
                <a:latin typeface="JetBrains Mono"/>
              </a:rPr>
              <a:t>quantity_on_hand</a:t>
            </a: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a:ln>
                  <a:noFill/>
                </a:ln>
                <a:solidFill>
                  <a:srgbClr val="000080"/>
                </a:solidFill>
                <a:effectLst/>
                <a:latin typeface="JetBrains Mono"/>
              </a:rPr>
              <a:t>int </a:t>
            </a: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a:ln>
                  <a:noFill/>
                </a:ln>
                <a:solidFill>
                  <a:srgbClr val="1750EB"/>
                </a:solidFill>
                <a:effectLst/>
                <a:latin typeface="JetBrains Mono"/>
              </a:rPr>
              <a:t>0</a:t>
            </a:r>
            <a:r>
              <a:rPr kumimoji="0" lang="en-US" altLang="en-US" sz="1700" b="0" i="0" u="none" strike="noStrike" cap="none" normalizeH="0" baseline="0" dirty="0">
                <a:ln>
                  <a:noFill/>
                </a:ln>
                <a:solidFill>
                  <a:srgbClr val="080808"/>
                </a:solidFill>
                <a:effectLst/>
                <a:latin typeface="JetBrains Mono"/>
              </a:rPr>
              <a:t>) -&gt; </a:t>
            </a:r>
            <a:r>
              <a:rPr kumimoji="0" lang="en-US" altLang="en-US" sz="1700" b="0" i="0" u="none" strike="noStrike" cap="none" normalizeH="0" baseline="0" dirty="0">
                <a:ln>
                  <a:noFill/>
                </a:ln>
                <a:solidFill>
                  <a:srgbClr val="0033B3"/>
                </a:solidFill>
                <a:effectLst/>
                <a:latin typeface="JetBrains Mono"/>
              </a:rPr>
              <a:t>None</a:t>
            </a:r>
            <a:r>
              <a:rPr kumimoji="0" lang="en-US" altLang="en-US" sz="1700" b="0" i="0" u="none" strike="noStrike" cap="none" normalizeH="0" baseline="0" dirty="0">
                <a:ln>
                  <a:noFill/>
                </a:ln>
                <a:solidFill>
                  <a:srgbClr val="080808"/>
                </a:solidFill>
                <a:effectLst/>
                <a:latin typeface="JetBrains Mono"/>
              </a:rPr>
              <a:t>:</a:t>
            </a:r>
            <a:br>
              <a:rPr kumimoji="0" lang="en-US" altLang="en-US" sz="1700" b="0" i="0" u="none" strike="noStrike" cap="none" normalizeH="0" baseline="0" dirty="0">
                <a:ln>
                  <a:noFill/>
                </a:ln>
                <a:solidFill>
                  <a:srgbClr val="080808"/>
                </a:solidFill>
                <a:effectLst/>
                <a:latin typeface="JetBrains Mono"/>
              </a:rPr>
            </a:b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a:ln>
                  <a:noFill/>
                </a:ln>
                <a:solidFill>
                  <a:srgbClr val="94558D"/>
                </a:solidFill>
                <a:effectLst/>
                <a:latin typeface="JetBrains Mono"/>
              </a:rPr>
              <a:t>self</a:t>
            </a:r>
            <a:r>
              <a:rPr kumimoji="0" lang="en-US" altLang="en-US" sz="1700" b="0" i="0" u="none" strike="noStrike" cap="none" normalizeH="0" baseline="0" dirty="0">
                <a:ln>
                  <a:noFill/>
                </a:ln>
                <a:solidFill>
                  <a:srgbClr val="080808"/>
                </a:solidFill>
                <a:effectLst/>
                <a:latin typeface="JetBrains Mono"/>
              </a:rPr>
              <a:t>.name = name</a:t>
            </a:r>
            <a:br>
              <a:rPr kumimoji="0" lang="en-US" altLang="en-US" sz="1700" b="0" i="0" u="none" strike="noStrike" cap="none" normalizeH="0" baseline="0" dirty="0">
                <a:ln>
                  <a:noFill/>
                </a:ln>
                <a:solidFill>
                  <a:srgbClr val="080808"/>
                </a:solidFill>
                <a:effectLst/>
                <a:latin typeface="JetBrains Mono"/>
              </a:rPr>
            </a:b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err="1">
                <a:ln>
                  <a:noFill/>
                </a:ln>
                <a:solidFill>
                  <a:srgbClr val="94558D"/>
                </a:solidFill>
                <a:effectLst/>
                <a:latin typeface="JetBrains Mono"/>
              </a:rPr>
              <a:t>self</a:t>
            </a:r>
            <a:r>
              <a:rPr kumimoji="0" lang="en-US" altLang="en-US" sz="1700" b="0" i="0" u="none" strike="noStrike" cap="none" normalizeH="0" baseline="0" dirty="0" err="1">
                <a:ln>
                  <a:noFill/>
                </a:ln>
                <a:solidFill>
                  <a:srgbClr val="080808"/>
                </a:solidFill>
                <a:effectLst/>
                <a:latin typeface="JetBrains Mono"/>
              </a:rPr>
              <a:t>.unit_price</a:t>
            </a:r>
            <a:r>
              <a:rPr kumimoji="0" lang="en-US" altLang="en-US" sz="1700" b="0" i="0" u="none" strike="noStrike" cap="none" normalizeH="0" baseline="0" dirty="0">
                <a:ln>
                  <a:noFill/>
                </a:ln>
                <a:solidFill>
                  <a:srgbClr val="080808"/>
                </a:solidFill>
                <a:effectLst/>
                <a:latin typeface="JetBrains Mono"/>
              </a:rPr>
              <a:t> = </a:t>
            </a:r>
            <a:r>
              <a:rPr kumimoji="0" lang="en-US" altLang="en-US" sz="1700" b="0" i="0" u="none" strike="noStrike" cap="none" normalizeH="0" baseline="0" dirty="0" err="1">
                <a:ln>
                  <a:noFill/>
                </a:ln>
                <a:solidFill>
                  <a:srgbClr val="080808"/>
                </a:solidFill>
                <a:effectLst/>
                <a:latin typeface="JetBrains Mono"/>
              </a:rPr>
              <a:t>unit_price</a:t>
            </a:r>
            <a:br>
              <a:rPr kumimoji="0" lang="en-US" altLang="en-US" sz="1700" b="0" i="0" u="none" strike="noStrike" cap="none" normalizeH="0" baseline="0" dirty="0">
                <a:ln>
                  <a:noFill/>
                </a:ln>
                <a:solidFill>
                  <a:srgbClr val="080808"/>
                </a:solidFill>
                <a:effectLst/>
                <a:latin typeface="JetBrains Mono"/>
              </a:rPr>
            </a:b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err="1">
                <a:ln>
                  <a:noFill/>
                </a:ln>
                <a:solidFill>
                  <a:srgbClr val="94558D"/>
                </a:solidFill>
                <a:effectLst/>
                <a:latin typeface="JetBrains Mono"/>
              </a:rPr>
              <a:t>self</a:t>
            </a:r>
            <a:r>
              <a:rPr kumimoji="0" lang="en-US" altLang="en-US" sz="1700" b="0" i="0" u="none" strike="noStrike" cap="none" normalizeH="0" baseline="0" dirty="0" err="1">
                <a:ln>
                  <a:noFill/>
                </a:ln>
                <a:solidFill>
                  <a:srgbClr val="080808"/>
                </a:solidFill>
                <a:effectLst/>
                <a:latin typeface="JetBrains Mono"/>
              </a:rPr>
              <a:t>.quantity_on_hand</a:t>
            </a:r>
            <a:r>
              <a:rPr kumimoji="0" lang="en-US" altLang="en-US" sz="1700" b="0" i="0" u="none" strike="noStrike" cap="none" normalizeH="0" baseline="0" dirty="0">
                <a:ln>
                  <a:noFill/>
                </a:ln>
                <a:solidFill>
                  <a:srgbClr val="080808"/>
                </a:solidFill>
                <a:effectLst/>
                <a:latin typeface="JetBrains Mono"/>
              </a:rPr>
              <a:t> = </a:t>
            </a:r>
            <a:r>
              <a:rPr kumimoji="0" lang="en-US" altLang="en-US" sz="1700" b="0" i="0" u="none" strike="noStrike" cap="none" normalizeH="0" baseline="0" dirty="0" err="1">
                <a:ln>
                  <a:noFill/>
                </a:ln>
                <a:solidFill>
                  <a:srgbClr val="080808"/>
                </a:solidFill>
                <a:effectLst/>
                <a:latin typeface="JetBrains Mono"/>
              </a:rPr>
              <a:t>quantity_on_hand</a:t>
            </a:r>
            <a:br>
              <a:rPr kumimoji="0" lang="en-US" altLang="en-US" sz="1700" b="0" i="0" u="none" strike="noStrike" cap="none" normalizeH="0" baseline="0" dirty="0">
                <a:ln>
                  <a:noFill/>
                </a:ln>
                <a:solidFill>
                  <a:srgbClr val="080808"/>
                </a:solidFill>
                <a:effectLst/>
                <a:latin typeface="JetBrains Mono"/>
              </a:rPr>
            </a:br>
            <a:r>
              <a:rPr kumimoji="0" lang="en-US" altLang="en-US" sz="1700" b="0" i="0" u="none" strike="noStrike" cap="none" normalizeH="0" baseline="0" dirty="0">
                <a:ln>
                  <a:noFill/>
                </a:ln>
                <a:solidFill>
                  <a:srgbClr val="080808"/>
                </a:solidFill>
                <a:effectLst/>
                <a:latin typeface="JetBrains Mono"/>
              </a:rPr>
              <a:t>        </a:t>
            </a:r>
            <a:br>
              <a:rPr kumimoji="0" lang="en-US" altLang="en-US" sz="1700" b="0" i="0" u="none" strike="noStrike" cap="none" normalizeH="0" baseline="0" dirty="0">
                <a:ln>
                  <a:noFill/>
                </a:ln>
                <a:solidFill>
                  <a:srgbClr val="080808"/>
                </a:solidFill>
                <a:effectLst/>
                <a:latin typeface="JetBrains Mono"/>
              </a:rPr>
            </a:b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a:ln>
                  <a:noFill/>
                </a:ln>
                <a:solidFill>
                  <a:srgbClr val="0033B3"/>
                </a:solidFill>
                <a:effectLst/>
                <a:latin typeface="JetBrains Mono"/>
              </a:rPr>
              <a:t>def </a:t>
            </a:r>
            <a:r>
              <a:rPr kumimoji="0" lang="en-US" altLang="en-US" sz="1700" b="0" i="0" u="none" strike="noStrike" cap="none" normalizeH="0" baseline="0" dirty="0" err="1">
                <a:ln>
                  <a:noFill/>
                </a:ln>
                <a:solidFill>
                  <a:srgbClr val="00627A"/>
                </a:solidFill>
                <a:effectLst/>
                <a:latin typeface="JetBrains Mono"/>
              </a:rPr>
              <a:t>total_cost</a:t>
            </a:r>
            <a:r>
              <a:rPr kumimoji="0" lang="en-US" altLang="en-US" sz="1700" b="0" i="0" u="none" strike="noStrike" cap="none" normalizeH="0" baseline="0" dirty="0">
                <a:ln>
                  <a:noFill/>
                </a:ln>
                <a:solidFill>
                  <a:srgbClr val="080808"/>
                </a:solidFill>
                <a:effectLst/>
                <a:latin typeface="JetBrains Mono"/>
              </a:rPr>
              <a:t>(</a:t>
            </a:r>
            <a:r>
              <a:rPr kumimoji="0" lang="en-US" altLang="en-US" sz="1700" b="0" i="0" u="none" strike="noStrike" cap="none" normalizeH="0" baseline="0" dirty="0">
                <a:ln>
                  <a:noFill/>
                </a:ln>
                <a:solidFill>
                  <a:srgbClr val="94558D"/>
                </a:solidFill>
                <a:effectLst/>
                <a:latin typeface="JetBrains Mono"/>
              </a:rPr>
              <a:t>self</a:t>
            </a:r>
            <a:r>
              <a:rPr kumimoji="0" lang="en-US" altLang="en-US" sz="1700" b="0" i="0" u="none" strike="noStrike" cap="none" normalizeH="0" baseline="0" dirty="0">
                <a:ln>
                  <a:noFill/>
                </a:ln>
                <a:solidFill>
                  <a:srgbClr val="080808"/>
                </a:solidFill>
                <a:effectLst/>
                <a:latin typeface="JetBrains Mono"/>
              </a:rPr>
              <a:t>) -&gt; </a:t>
            </a:r>
            <a:r>
              <a:rPr kumimoji="0" lang="en-US" altLang="en-US" sz="1700" b="0" i="0" u="none" strike="noStrike" cap="none" normalizeH="0" baseline="0" dirty="0">
                <a:ln>
                  <a:noFill/>
                </a:ln>
                <a:solidFill>
                  <a:srgbClr val="000080"/>
                </a:solidFill>
                <a:effectLst/>
                <a:latin typeface="JetBrains Mono"/>
              </a:rPr>
              <a:t>float</a:t>
            </a:r>
            <a:r>
              <a:rPr kumimoji="0" lang="en-US" altLang="en-US" sz="1700" b="0" i="0" u="none" strike="noStrike" cap="none" normalizeH="0" baseline="0" dirty="0">
                <a:ln>
                  <a:noFill/>
                </a:ln>
                <a:solidFill>
                  <a:srgbClr val="080808"/>
                </a:solidFill>
                <a:effectLst/>
                <a:latin typeface="JetBrains Mono"/>
              </a:rPr>
              <a:t>:</a:t>
            </a:r>
            <a:br>
              <a:rPr kumimoji="0" lang="en-US" altLang="en-US" sz="1700" b="0" i="0" u="none" strike="noStrike" cap="none" normalizeH="0" baseline="0" dirty="0">
                <a:ln>
                  <a:noFill/>
                </a:ln>
                <a:solidFill>
                  <a:srgbClr val="080808"/>
                </a:solidFill>
                <a:effectLst/>
                <a:latin typeface="JetBrains Mono"/>
              </a:rPr>
            </a:b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a:ln>
                  <a:noFill/>
                </a:ln>
                <a:solidFill>
                  <a:srgbClr val="0033B3"/>
                </a:solidFill>
                <a:effectLst/>
                <a:latin typeface="JetBrains Mono"/>
              </a:rPr>
              <a:t>return </a:t>
            </a:r>
            <a:r>
              <a:rPr kumimoji="0" lang="en-US" altLang="en-US" sz="1700" b="0" i="0" u="none" strike="noStrike" cap="none" normalizeH="0" baseline="0" dirty="0" err="1">
                <a:ln>
                  <a:noFill/>
                </a:ln>
                <a:solidFill>
                  <a:srgbClr val="94558D"/>
                </a:solidFill>
                <a:effectLst/>
                <a:latin typeface="JetBrains Mono"/>
              </a:rPr>
              <a:t>self</a:t>
            </a:r>
            <a:r>
              <a:rPr kumimoji="0" lang="en-US" altLang="en-US" sz="1700" b="0" i="0" u="none" strike="noStrike" cap="none" normalizeH="0" baseline="0" dirty="0" err="1">
                <a:ln>
                  <a:noFill/>
                </a:ln>
                <a:solidFill>
                  <a:srgbClr val="080808"/>
                </a:solidFill>
                <a:effectLst/>
                <a:latin typeface="JetBrains Mono"/>
              </a:rPr>
              <a:t>.unit_price</a:t>
            </a:r>
            <a:r>
              <a:rPr kumimoji="0" lang="en-US" altLang="en-US" sz="1700" b="0" i="0" u="none" strike="noStrike" cap="none" normalizeH="0" baseline="0" dirty="0">
                <a:ln>
                  <a:noFill/>
                </a:ln>
                <a:solidFill>
                  <a:srgbClr val="080808"/>
                </a:solidFill>
                <a:effectLst/>
                <a:latin typeface="JetBrains Mono"/>
              </a:rPr>
              <a:t> * </a:t>
            </a:r>
            <a:r>
              <a:rPr kumimoji="0" lang="en-US" altLang="en-US" sz="1700" b="0" i="0" u="none" strike="noStrike" cap="none" normalizeH="0" baseline="0" dirty="0" err="1">
                <a:ln>
                  <a:noFill/>
                </a:ln>
                <a:solidFill>
                  <a:srgbClr val="94558D"/>
                </a:solidFill>
                <a:effectLst/>
                <a:latin typeface="JetBrains Mono"/>
              </a:rPr>
              <a:t>self</a:t>
            </a:r>
            <a:r>
              <a:rPr kumimoji="0" lang="en-US" altLang="en-US" sz="1700" b="0" i="0" u="none" strike="noStrike" cap="none" normalizeH="0" baseline="0" dirty="0" err="1">
                <a:ln>
                  <a:noFill/>
                </a:ln>
                <a:solidFill>
                  <a:srgbClr val="080808"/>
                </a:solidFill>
                <a:effectLst/>
                <a:latin typeface="JetBrains Mono"/>
              </a:rPr>
              <a:t>.quantity_on_hand</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
        <p:nvSpPr>
          <p:cNvPr id="340" name="Google Shape;340;p12"/>
          <p:cNvSpPr txBox="1"/>
          <p:nvPr/>
        </p:nvSpPr>
        <p:spPr>
          <a:xfrm>
            <a:off x="403341" y="345182"/>
            <a:ext cx="6356456"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Classes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0120631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err="1">
                <a:solidFill>
                  <a:srgbClr val="505050"/>
                </a:solidFill>
                <a:latin typeface="Arial"/>
                <a:ea typeface="Arial"/>
                <a:cs typeface="Arial"/>
                <a:sym typeface="Arial"/>
              </a:rPr>
              <a:t>Dataclasses</a:t>
            </a:r>
            <a:r>
              <a:rPr lang="en-GB" sz="2400" b="0" i="0" u="none" strike="noStrike" cap="none" dirty="0">
                <a:solidFill>
                  <a:srgbClr val="505050"/>
                </a:solidFill>
                <a:latin typeface="Arial"/>
                <a:ea typeface="Arial"/>
                <a:cs typeface="Arial"/>
                <a:sym typeface="Arial"/>
              </a:rPr>
              <a:t> simplify the definition of classes.</a:t>
            </a: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They were introduced in</a:t>
            </a:r>
            <a:r>
              <a:rPr lang="en-GB" sz="2400" b="0" i="0" u="none" strike="noStrike" cap="none" dirty="0">
                <a:solidFill>
                  <a:srgbClr val="505050"/>
                </a:solidFill>
                <a:latin typeface="Arial"/>
                <a:ea typeface="Arial"/>
                <a:cs typeface="Arial"/>
                <a:sym typeface="Arial"/>
              </a:rPr>
              <a:t> PEP 557 </a:t>
            </a:r>
            <a:r>
              <a:rPr lang="en-GB" sz="2400" b="0" i="0" u="none" strike="noStrike" cap="none" dirty="0">
                <a:solidFill>
                  <a:srgbClr val="505050"/>
                </a:solidFill>
                <a:latin typeface="Arial"/>
                <a:ea typeface="Arial"/>
                <a:cs typeface="Arial"/>
                <a:sym typeface="Arial"/>
                <a:hlinkClick r:id="rId3"/>
              </a:rPr>
              <a:t>https://peps.python.org/pep-0557/</a:t>
            </a:r>
            <a:r>
              <a:rPr lang="en-GB" sz="2400" b="0" i="0" u="none" strike="noStrike" cap="none" dirty="0">
                <a:solidFill>
                  <a:srgbClr val="505050"/>
                </a:solidFill>
                <a:latin typeface="Arial"/>
                <a:ea typeface="Arial"/>
                <a:cs typeface="Arial"/>
                <a:sym typeface="Arial"/>
              </a:rPr>
              <a:t>.</a:t>
            </a:r>
          </a:p>
        </p:txBody>
      </p:sp>
      <p:sp>
        <p:nvSpPr>
          <p:cNvPr id="340" name="Google Shape;340;p12"/>
          <p:cNvSpPr txBox="1"/>
          <p:nvPr/>
        </p:nvSpPr>
        <p:spPr>
          <a:xfrm>
            <a:off x="403341" y="345182"/>
            <a:ext cx="6356456"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err="1">
                <a:solidFill>
                  <a:srgbClr val="2E2D62"/>
                </a:solidFill>
                <a:latin typeface="Arial"/>
                <a:ea typeface="Arial"/>
                <a:cs typeface="Arial"/>
                <a:sym typeface="Arial"/>
              </a:rPr>
              <a:t>Dataclasses</a:t>
            </a:r>
            <a:endParaRPr sz="1400" b="0" i="0" u="none" strike="noStrike" cap="none" dirty="0">
              <a:solidFill>
                <a:srgbClr val="000000"/>
              </a:solidFill>
              <a:latin typeface="Arial"/>
              <a:ea typeface="Arial"/>
              <a:cs typeface="Arial"/>
              <a:sym typeface="Arial"/>
            </a:endParaRPr>
          </a:p>
        </p:txBody>
      </p:sp>
      <p:sp>
        <p:nvSpPr>
          <p:cNvPr id="4" name="Rectangle 2">
            <a:extLst>
              <a:ext uri="{FF2B5EF4-FFF2-40B4-BE49-F238E27FC236}">
                <a16:creationId xmlns:a16="http://schemas.microsoft.com/office/drawing/2014/main" id="{42532EE0-9F5F-531C-45E9-C3D3057A0A36}"/>
              </a:ext>
            </a:extLst>
          </p:cNvPr>
          <p:cNvSpPr>
            <a:spLocks noChangeArrowheads="1"/>
          </p:cNvSpPr>
          <p:nvPr/>
        </p:nvSpPr>
        <p:spPr bwMode="auto">
          <a:xfrm>
            <a:off x="416314" y="2494368"/>
            <a:ext cx="10811010" cy="3016210"/>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dataclasses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dataclass</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9E880D"/>
                </a:solidFill>
                <a:effectLst/>
                <a:latin typeface="JetBrains Mono" panose="02000009000000000000" pitchFamily="49" charset="0"/>
                <a:cs typeface="JetBrains Mono" panose="02000009000000000000" pitchFamily="49" charset="0"/>
              </a:rPr>
              <a:t>@dataclass</a:t>
            </a:r>
            <a:br>
              <a:rPr kumimoji="0" lang="en-US" altLang="en-US" sz="1700" b="0" i="0" u="none" strike="noStrike" cap="none" normalizeH="0" baseline="0" dirty="0">
                <a:ln>
                  <a:noFill/>
                </a:ln>
                <a:solidFill>
                  <a:srgbClr val="9E880D"/>
                </a:solidFill>
                <a:effectLst/>
                <a:latin typeface="JetBrains Mono"/>
              </a:rPr>
            </a:br>
            <a:r>
              <a:rPr kumimoji="0" lang="en-US" altLang="en-US" sz="1700" b="0" i="0" u="none" strike="noStrike" cap="none" normalizeH="0" baseline="0" dirty="0">
                <a:ln>
                  <a:noFill/>
                </a:ln>
                <a:solidFill>
                  <a:srgbClr val="0033B3"/>
                </a:solidFill>
                <a:effectLst/>
                <a:latin typeface="JetBrains Mono"/>
              </a:rPr>
              <a:t>class </a:t>
            </a:r>
            <a:r>
              <a:rPr kumimoji="0" lang="en-US" altLang="en-US" sz="1700" b="0" i="0" u="none" strike="noStrike" cap="none" normalizeH="0" baseline="0" dirty="0" err="1">
                <a:ln>
                  <a:noFill/>
                </a:ln>
                <a:solidFill>
                  <a:srgbClr val="000000"/>
                </a:solidFill>
                <a:effectLst/>
                <a:latin typeface="JetBrains Mono"/>
              </a:rPr>
              <a:t>InventoryItem</a:t>
            </a:r>
            <a:r>
              <a:rPr kumimoji="0" lang="en-US" altLang="en-US" sz="1700" b="0" i="0" u="none" strike="noStrike" cap="none" normalizeH="0" baseline="0" dirty="0">
                <a:ln>
                  <a:noFill/>
                </a:ln>
                <a:solidFill>
                  <a:srgbClr val="080808"/>
                </a:solidFill>
                <a:effectLst/>
                <a:latin typeface="JetBrains Mono"/>
              </a:rPr>
              <a:t>:</a:t>
            </a:r>
            <a:br>
              <a:rPr kumimoji="0" lang="en-US" altLang="en-US" sz="1700" b="0" i="0" u="none" strike="noStrike" cap="none" normalizeH="0" baseline="0" dirty="0">
                <a:ln>
                  <a:noFill/>
                </a:ln>
                <a:solidFill>
                  <a:srgbClr val="080808"/>
                </a:solidFill>
                <a:effectLst/>
                <a:latin typeface="JetBrains Mono"/>
              </a:rPr>
            </a:br>
            <a:r>
              <a:rPr kumimoji="0" lang="en-US" altLang="en-US" sz="1700" b="0" i="0" u="none" strike="noStrike" cap="none" normalizeH="0" baseline="0" dirty="0">
                <a:ln>
                  <a:noFill/>
                </a:ln>
                <a:solidFill>
                  <a:srgbClr val="080808"/>
                </a:solidFill>
                <a:effectLst/>
                <a:latin typeface="JetBrains Mono"/>
              </a:rPr>
              <a:t>    </a:t>
            </a:r>
            <a:r>
              <a:rPr kumimoji="0" lang="en-US" altLang="en-US" sz="1700" b="0" i="1" u="none" strike="noStrike" cap="none" normalizeH="0" baseline="0" dirty="0">
                <a:ln>
                  <a:noFill/>
                </a:ln>
                <a:solidFill>
                  <a:srgbClr val="8C8C8C"/>
                </a:solidFill>
                <a:effectLst/>
                <a:latin typeface="JetBrains Mono"/>
              </a:rPr>
              <a:t>'''Class for keeping track of an item in inventory.'''</a:t>
            </a:r>
            <a:br>
              <a:rPr kumimoji="0" lang="en-US" altLang="en-US" sz="1700" b="0" i="1" u="none" strike="noStrike" cap="none" normalizeH="0" baseline="0" dirty="0">
                <a:ln>
                  <a:noFill/>
                </a:ln>
                <a:solidFill>
                  <a:srgbClr val="8C8C8C"/>
                </a:solidFill>
                <a:effectLst/>
                <a:latin typeface="JetBrains Mono"/>
              </a:rPr>
            </a:br>
            <a:r>
              <a:rPr kumimoji="0" lang="en-US" altLang="en-US" sz="1700" b="0" i="1" u="none" strike="noStrike" cap="none" normalizeH="0" baseline="0" dirty="0">
                <a:ln>
                  <a:noFill/>
                </a:ln>
                <a:solidFill>
                  <a:srgbClr val="8C8C8C"/>
                </a:solidFill>
                <a:effectLst/>
                <a:latin typeface="JetBrains Mono"/>
              </a:rPr>
              <a:t>    </a:t>
            </a:r>
            <a:r>
              <a:rPr kumimoji="0" lang="en-US" altLang="en-US" sz="1700" b="0" i="0" u="none" strike="noStrike" cap="none" normalizeH="0" baseline="0" dirty="0">
                <a:ln>
                  <a:noFill/>
                </a:ln>
                <a:solidFill>
                  <a:srgbClr val="080808"/>
                </a:solidFill>
                <a:effectLst/>
                <a:latin typeface="JetBrains Mono"/>
              </a:rPr>
              <a:t>name: </a:t>
            </a:r>
            <a:r>
              <a:rPr kumimoji="0" lang="en-US" altLang="en-US" sz="1700" b="0" i="0" u="none" strike="noStrike" cap="none" normalizeH="0" baseline="0" dirty="0">
                <a:ln>
                  <a:noFill/>
                </a:ln>
                <a:solidFill>
                  <a:srgbClr val="000080"/>
                </a:solidFill>
                <a:effectLst/>
                <a:latin typeface="JetBrains Mono"/>
              </a:rPr>
              <a:t>str</a:t>
            </a:r>
            <a:br>
              <a:rPr kumimoji="0" lang="en-US" altLang="en-US" sz="1700" b="0" i="0" u="none" strike="noStrike" cap="none" normalizeH="0" baseline="0" dirty="0">
                <a:ln>
                  <a:noFill/>
                </a:ln>
                <a:solidFill>
                  <a:srgbClr val="000080"/>
                </a:solidFill>
                <a:effectLst/>
                <a:latin typeface="JetBrains Mono"/>
              </a:rPr>
            </a:br>
            <a:r>
              <a:rPr kumimoji="0" lang="en-US" altLang="en-US" sz="1700" b="0" i="0" u="none" strike="noStrike" cap="none" normalizeH="0" baseline="0" dirty="0">
                <a:ln>
                  <a:noFill/>
                </a:ln>
                <a:solidFill>
                  <a:srgbClr val="000080"/>
                </a:solidFill>
                <a:effectLst/>
                <a:latin typeface="JetBrains Mono"/>
              </a:rPr>
              <a:t>    </a:t>
            </a:r>
            <a:r>
              <a:rPr kumimoji="0" lang="en-US" altLang="en-US" sz="1700" b="0" i="0" u="none" strike="noStrike" cap="none" normalizeH="0" baseline="0" dirty="0" err="1">
                <a:ln>
                  <a:noFill/>
                </a:ln>
                <a:solidFill>
                  <a:srgbClr val="080808"/>
                </a:solidFill>
                <a:effectLst/>
                <a:latin typeface="JetBrains Mono"/>
              </a:rPr>
              <a:t>unit_price</a:t>
            </a: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a:ln>
                  <a:noFill/>
                </a:ln>
                <a:solidFill>
                  <a:srgbClr val="000080"/>
                </a:solidFill>
                <a:effectLst/>
                <a:latin typeface="JetBrains Mono"/>
              </a:rPr>
              <a:t>float</a:t>
            </a:r>
            <a:br>
              <a:rPr kumimoji="0" lang="en-US" altLang="en-US" sz="1700" b="0" i="0" u="none" strike="noStrike" cap="none" normalizeH="0" baseline="0" dirty="0">
                <a:ln>
                  <a:noFill/>
                </a:ln>
                <a:solidFill>
                  <a:srgbClr val="000080"/>
                </a:solidFill>
                <a:effectLst/>
                <a:latin typeface="JetBrains Mono"/>
              </a:rPr>
            </a:br>
            <a:r>
              <a:rPr kumimoji="0" lang="en-US" altLang="en-US" sz="1700" b="0" i="0" u="none" strike="noStrike" cap="none" normalizeH="0" baseline="0" dirty="0">
                <a:ln>
                  <a:noFill/>
                </a:ln>
                <a:solidFill>
                  <a:srgbClr val="000080"/>
                </a:solidFill>
                <a:effectLst/>
                <a:latin typeface="JetBrains Mono"/>
              </a:rPr>
              <a:t>    </a:t>
            </a:r>
            <a:r>
              <a:rPr kumimoji="0" lang="en-US" altLang="en-US" sz="1700" b="0" i="0" u="none" strike="noStrike" cap="none" normalizeH="0" baseline="0" dirty="0" err="1">
                <a:ln>
                  <a:noFill/>
                </a:ln>
                <a:solidFill>
                  <a:srgbClr val="080808"/>
                </a:solidFill>
                <a:effectLst/>
                <a:latin typeface="JetBrains Mono"/>
              </a:rPr>
              <a:t>quantity_on_hand</a:t>
            </a: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a:ln>
                  <a:noFill/>
                </a:ln>
                <a:solidFill>
                  <a:srgbClr val="000080"/>
                </a:solidFill>
                <a:effectLst/>
                <a:latin typeface="JetBrains Mono"/>
              </a:rPr>
              <a:t>int </a:t>
            </a: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a:ln>
                  <a:noFill/>
                </a:ln>
                <a:solidFill>
                  <a:srgbClr val="1750EB"/>
                </a:solidFill>
                <a:effectLst/>
                <a:latin typeface="JetBrains Mono"/>
              </a:rPr>
              <a:t>0</a:t>
            </a:r>
            <a:br>
              <a:rPr kumimoji="0" lang="en-US" altLang="en-US" sz="1700" b="0" i="0" u="none" strike="noStrike" cap="none" normalizeH="0" baseline="0" dirty="0">
                <a:ln>
                  <a:noFill/>
                </a:ln>
                <a:solidFill>
                  <a:srgbClr val="1750EB"/>
                </a:solidFill>
                <a:effectLst/>
                <a:latin typeface="JetBrains Mono"/>
              </a:rPr>
            </a:br>
            <a:br>
              <a:rPr kumimoji="0" lang="en-US" altLang="en-US" sz="1700" b="0" i="0" u="none" strike="noStrike" cap="none" normalizeH="0" baseline="0" dirty="0">
                <a:ln>
                  <a:noFill/>
                </a:ln>
                <a:solidFill>
                  <a:srgbClr val="1750EB"/>
                </a:solidFill>
                <a:effectLst/>
                <a:latin typeface="JetBrains Mono"/>
              </a:rPr>
            </a:br>
            <a:r>
              <a:rPr kumimoji="0" lang="en-US" altLang="en-US" sz="1700" b="0" i="0" u="none" strike="noStrike" cap="none" normalizeH="0" baseline="0" dirty="0">
                <a:ln>
                  <a:noFill/>
                </a:ln>
                <a:solidFill>
                  <a:srgbClr val="1750EB"/>
                </a:solidFill>
                <a:effectLst/>
                <a:latin typeface="JetBrains Mono"/>
              </a:rPr>
              <a:t>    </a:t>
            </a:r>
            <a:r>
              <a:rPr kumimoji="0" lang="en-US" altLang="en-US" sz="1700" b="0" i="0" u="none" strike="noStrike" cap="none" normalizeH="0" baseline="0" dirty="0">
                <a:ln>
                  <a:noFill/>
                </a:ln>
                <a:solidFill>
                  <a:srgbClr val="0033B3"/>
                </a:solidFill>
                <a:effectLst/>
                <a:latin typeface="JetBrains Mono"/>
              </a:rPr>
              <a:t>def </a:t>
            </a:r>
            <a:r>
              <a:rPr kumimoji="0" lang="en-US" altLang="en-US" sz="1700" b="0" i="0" u="none" strike="noStrike" cap="none" normalizeH="0" baseline="0" dirty="0" err="1">
                <a:ln>
                  <a:noFill/>
                </a:ln>
                <a:solidFill>
                  <a:srgbClr val="00627A"/>
                </a:solidFill>
                <a:effectLst/>
                <a:latin typeface="JetBrains Mono"/>
              </a:rPr>
              <a:t>total_cost</a:t>
            </a:r>
            <a:r>
              <a:rPr kumimoji="0" lang="en-US" altLang="en-US" sz="1700" b="0" i="0" u="none" strike="noStrike" cap="none" normalizeH="0" baseline="0" dirty="0">
                <a:ln>
                  <a:noFill/>
                </a:ln>
                <a:solidFill>
                  <a:srgbClr val="080808"/>
                </a:solidFill>
                <a:effectLst/>
                <a:latin typeface="JetBrains Mono"/>
              </a:rPr>
              <a:t>(</a:t>
            </a:r>
            <a:r>
              <a:rPr kumimoji="0" lang="en-US" altLang="en-US" sz="1700" b="0" i="0" u="none" strike="noStrike" cap="none" normalizeH="0" baseline="0" dirty="0">
                <a:ln>
                  <a:noFill/>
                </a:ln>
                <a:solidFill>
                  <a:srgbClr val="94558D"/>
                </a:solidFill>
                <a:effectLst/>
                <a:latin typeface="JetBrains Mono"/>
              </a:rPr>
              <a:t>self</a:t>
            </a:r>
            <a:r>
              <a:rPr kumimoji="0" lang="en-US" altLang="en-US" sz="1700" b="0" i="0" u="none" strike="noStrike" cap="none" normalizeH="0" baseline="0" dirty="0">
                <a:ln>
                  <a:noFill/>
                </a:ln>
                <a:solidFill>
                  <a:srgbClr val="080808"/>
                </a:solidFill>
                <a:effectLst/>
                <a:latin typeface="JetBrains Mono"/>
              </a:rPr>
              <a:t>) -&gt; </a:t>
            </a:r>
            <a:r>
              <a:rPr kumimoji="0" lang="en-US" altLang="en-US" sz="1700" b="0" i="0" u="none" strike="noStrike" cap="none" normalizeH="0" baseline="0" dirty="0">
                <a:ln>
                  <a:noFill/>
                </a:ln>
                <a:solidFill>
                  <a:srgbClr val="000080"/>
                </a:solidFill>
                <a:effectLst/>
                <a:latin typeface="JetBrains Mono"/>
              </a:rPr>
              <a:t>float</a:t>
            </a:r>
            <a:r>
              <a:rPr kumimoji="0" lang="en-US" altLang="en-US" sz="1700" b="0" i="0" u="none" strike="noStrike" cap="none" normalizeH="0" baseline="0" dirty="0">
                <a:ln>
                  <a:noFill/>
                </a:ln>
                <a:solidFill>
                  <a:srgbClr val="080808"/>
                </a:solidFill>
                <a:effectLst/>
                <a:latin typeface="JetBrains Mono"/>
              </a:rPr>
              <a:t>:</a:t>
            </a:r>
            <a:br>
              <a:rPr kumimoji="0" lang="en-US" altLang="en-US" sz="1700" b="0" i="0" u="none" strike="noStrike" cap="none" normalizeH="0" baseline="0" dirty="0">
                <a:ln>
                  <a:noFill/>
                </a:ln>
                <a:solidFill>
                  <a:srgbClr val="080808"/>
                </a:solidFill>
                <a:effectLst/>
                <a:latin typeface="JetBrains Mono"/>
              </a:rPr>
            </a:br>
            <a:r>
              <a:rPr kumimoji="0" lang="en-US" altLang="en-US" sz="1700" b="0" i="0" u="none" strike="noStrike" cap="none" normalizeH="0" baseline="0" dirty="0">
                <a:ln>
                  <a:noFill/>
                </a:ln>
                <a:solidFill>
                  <a:srgbClr val="080808"/>
                </a:solidFill>
                <a:effectLst/>
                <a:latin typeface="JetBrains Mono"/>
              </a:rPr>
              <a:t>        </a:t>
            </a:r>
            <a:r>
              <a:rPr kumimoji="0" lang="en-US" altLang="en-US" sz="1700" b="0" i="0" u="none" strike="noStrike" cap="none" normalizeH="0" baseline="0" dirty="0">
                <a:ln>
                  <a:noFill/>
                </a:ln>
                <a:solidFill>
                  <a:srgbClr val="0033B3"/>
                </a:solidFill>
                <a:effectLst/>
                <a:latin typeface="JetBrains Mono"/>
              </a:rPr>
              <a:t>return </a:t>
            </a:r>
            <a:r>
              <a:rPr kumimoji="0" lang="en-US" altLang="en-US" sz="1700" b="0" i="0" u="none" strike="noStrike" cap="none" normalizeH="0" baseline="0" dirty="0" err="1">
                <a:ln>
                  <a:noFill/>
                </a:ln>
                <a:solidFill>
                  <a:srgbClr val="94558D"/>
                </a:solidFill>
                <a:effectLst/>
                <a:latin typeface="JetBrains Mono"/>
              </a:rPr>
              <a:t>self</a:t>
            </a:r>
            <a:r>
              <a:rPr kumimoji="0" lang="en-US" altLang="en-US" sz="1700" b="0" i="0" u="none" strike="noStrike" cap="none" normalizeH="0" baseline="0" dirty="0" err="1">
                <a:ln>
                  <a:noFill/>
                </a:ln>
                <a:solidFill>
                  <a:srgbClr val="080808"/>
                </a:solidFill>
                <a:effectLst/>
                <a:latin typeface="JetBrains Mono"/>
              </a:rPr>
              <a:t>.unit_price</a:t>
            </a:r>
            <a:r>
              <a:rPr kumimoji="0" lang="en-US" altLang="en-US" sz="1700" b="0" i="0" u="none" strike="noStrike" cap="none" normalizeH="0" baseline="0" dirty="0">
                <a:ln>
                  <a:noFill/>
                </a:ln>
                <a:solidFill>
                  <a:srgbClr val="080808"/>
                </a:solidFill>
                <a:effectLst/>
                <a:latin typeface="JetBrains Mono"/>
              </a:rPr>
              <a:t> * </a:t>
            </a:r>
            <a:r>
              <a:rPr kumimoji="0" lang="en-US" altLang="en-US" sz="1700" b="0" i="0" u="none" strike="noStrike" cap="none" normalizeH="0" baseline="0" dirty="0" err="1">
                <a:ln>
                  <a:noFill/>
                </a:ln>
                <a:solidFill>
                  <a:srgbClr val="94558D"/>
                </a:solidFill>
                <a:effectLst/>
                <a:latin typeface="JetBrains Mono"/>
              </a:rPr>
              <a:t>self</a:t>
            </a:r>
            <a:r>
              <a:rPr kumimoji="0" lang="en-US" altLang="en-US" sz="1700" b="0" i="0" u="none" strike="noStrike" cap="none" normalizeH="0" baseline="0" dirty="0" err="1">
                <a:ln>
                  <a:noFill/>
                </a:ln>
                <a:solidFill>
                  <a:srgbClr val="080808"/>
                </a:solidFill>
                <a:effectLst/>
                <a:latin typeface="JetBrains Mono"/>
              </a:rPr>
              <a:t>.quantity_on_hand</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79583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45242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Type hints are required for each field – though can be </a:t>
            </a:r>
            <a:r>
              <a:rPr lang="en-GB" sz="2400" dirty="0" err="1">
                <a:solidFill>
                  <a:srgbClr val="505050"/>
                </a:solidFill>
                <a:highlight>
                  <a:srgbClr val="C0C0C0"/>
                </a:highlight>
                <a:latin typeface="JetBrains Mono"/>
              </a:rPr>
              <a:t>typing.Any</a:t>
            </a:r>
            <a:r>
              <a:rPr lang="en-GB" sz="2400" dirty="0">
                <a:solidFill>
                  <a:srgbClr val="505050"/>
                </a:solidFill>
              </a:rPr>
              <a:t>.</a:t>
            </a: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 type hints are still hints – they are not enforced.</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By using a </a:t>
            </a:r>
            <a:r>
              <a:rPr lang="en-GB" sz="2400" b="0" i="0" u="none" strike="noStrike" cap="none" dirty="0" err="1">
                <a:solidFill>
                  <a:srgbClr val="505050"/>
                </a:solidFill>
                <a:latin typeface="Arial"/>
                <a:ea typeface="Arial"/>
                <a:cs typeface="Arial"/>
                <a:sym typeface="Arial"/>
              </a:rPr>
              <a:t>dataclass</a:t>
            </a:r>
            <a:r>
              <a:rPr lang="en-GB" sz="2400" b="0" i="0" u="none" strike="noStrike" cap="none" dirty="0">
                <a:solidFill>
                  <a:srgbClr val="505050"/>
                </a:solidFill>
                <a:latin typeface="Arial"/>
                <a:ea typeface="Arial"/>
                <a:cs typeface="Arial"/>
                <a:sym typeface="Arial"/>
              </a:rPr>
              <a:t>, we automatically generate the </a:t>
            </a:r>
            <a:r>
              <a:rPr lang="en-GB" sz="2400" b="0" i="0" u="none" strike="noStrike" cap="none" dirty="0">
                <a:solidFill>
                  <a:srgbClr val="505050"/>
                </a:solidFill>
                <a:highlight>
                  <a:srgbClr val="C0C0C0"/>
                </a:highlight>
                <a:latin typeface="JetBrains Mono"/>
                <a:sym typeface="Arial"/>
              </a:rPr>
              <a:t>__</a:t>
            </a:r>
            <a:r>
              <a:rPr lang="en-GB" sz="2400" b="0" i="0" u="none" strike="noStrike" cap="none" dirty="0" err="1">
                <a:solidFill>
                  <a:srgbClr val="505050"/>
                </a:solidFill>
                <a:highlight>
                  <a:srgbClr val="C0C0C0"/>
                </a:highlight>
                <a:latin typeface="JetBrains Mono"/>
                <a:sym typeface="Arial"/>
              </a:rPr>
              <a:t>init</a:t>
            </a:r>
            <a:r>
              <a:rPr lang="en-GB" sz="2400" b="0" i="0" u="none" strike="noStrike" cap="none" dirty="0">
                <a:solidFill>
                  <a:srgbClr val="505050"/>
                </a:solidFill>
                <a:highlight>
                  <a:srgbClr val="C0C0C0"/>
                </a:highlight>
                <a:latin typeface="JetBrains Mono"/>
                <a:sym typeface="Arial"/>
              </a:rPr>
              <a:t>__</a:t>
            </a:r>
            <a:r>
              <a:rPr lang="en-GB" sz="2400" b="0" i="0" u="none" strike="noStrike" cap="none" dirty="0">
                <a:solidFill>
                  <a:srgbClr val="505050"/>
                </a:solidFill>
                <a:latin typeface="Arial"/>
                <a:ea typeface="Arial"/>
                <a:cs typeface="Arial"/>
                <a:sym typeface="Arial"/>
              </a:rPr>
              <a:t> method, alongside the following:</a:t>
            </a: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                                       </a:t>
            </a:r>
            <a:r>
              <a:rPr lang="en-GB" sz="2400" b="0" i="0" u="none" strike="noStrike" cap="none" dirty="0">
                <a:solidFill>
                  <a:srgbClr val="505050"/>
                </a:solidFill>
                <a:highlight>
                  <a:srgbClr val="C0C0C0"/>
                </a:highlight>
                <a:latin typeface="JetBrains Mono"/>
                <a:sym typeface="Arial"/>
              </a:rPr>
              <a:t>__</a:t>
            </a:r>
            <a:r>
              <a:rPr lang="en-GB" sz="2400" b="0" i="0" u="none" strike="noStrike" cap="none" dirty="0" err="1">
                <a:solidFill>
                  <a:srgbClr val="505050"/>
                </a:solidFill>
                <a:highlight>
                  <a:srgbClr val="C0C0C0"/>
                </a:highlight>
                <a:latin typeface="JetBrains Mono"/>
                <a:sym typeface="Arial"/>
              </a:rPr>
              <a:t>repr</a:t>
            </a:r>
            <a:r>
              <a:rPr lang="en-GB" sz="2400" b="0" i="0" u="none" strike="noStrike" cap="none" dirty="0">
                <a:solidFill>
                  <a:srgbClr val="505050"/>
                </a:solidFill>
                <a:highlight>
                  <a:srgbClr val="C0C0C0"/>
                </a:highlight>
                <a:latin typeface="JetBrains Mono"/>
                <a:sym typeface="Arial"/>
              </a:rPr>
              <a:t>__</a:t>
            </a: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JetBrains Mono"/>
                <a:sym typeface="Arial"/>
              </a:rPr>
              <a:t>                  </a:t>
            </a:r>
            <a:r>
              <a:rPr lang="en-GB" sz="2400" b="0" i="0" u="none" strike="noStrike" cap="none" dirty="0">
                <a:solidFill>
                  <a:srgbClr val="505050"/>
                </a:solidFill>
                <a:highlight>
                  <a:srgbClr val="C0C0C0"/>
                </a:highlight>
                <a:latin typeface="JetBrains Mono"/>
                <a:sym typeface="Arial"/>
              </a:rPr>
              <a:t>__</a:t>
            </a:r>
            <a:r>
              <a:rPr lang="en-GB" sz="2400" b="0" i="0" u="none" strike="noStrike" cap="none" dirty="0" err="1">
                <a:solidFill>
                  <a:srgbClr val="505050"/>
                </a:solidFill>
                <a:highlight>
                  <a:srgbClr val="C0C0C0"/>
                </a:highlight>
                <a:latin typeface="JetBrains Mono"/>
                <a:sym typeface="Arial"/>
              </a:rPr>
              <a:t>eq</a:t>
            </a:r>
            <a:r>
              <a:rPr lang="en-GB" sz="2400" b="0" i="0" u="none" strike="noStrike" cap="none" dirty="0">
                <a:solidFill>
                  <a:srgbClr val="505050"/>
                </a:solidFill>
                <a:highlight>
                  <a:srgbClr val="C0C0C0"/>
                </a:highlight>
                <a:latin typeface="JetBrains Mono"/>
                <a:sym typeface="Arial"/>
              </a:rPr>
              <a:t>__</a:t>
            </a:r>
            <a:endParaRPr lang="en-GB" sz="2400" dirty="0">
              <a:solidFill>
                <a:srgbClr val="505050"/>
              </a:solidFill>
              <a:highlight>
                <a:srgbClr val="C0C0C0"/>
              </a:highlight>
              <a:latin typeface="JetBrains Mono"/>
            </a:endParaRP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                                       </a:t>
            </a:r>
            <a:r>
              <a:rPr lang="en-GB" sz="2400" b="0" i="0" u="none" strike="noStrike" cap="none" dirty="0">
                <a:solidFill>
                  <a:srgbClr val="505050"/>
                </a:solidFill>
                <a:highlight>
                  <a:srgbClr val="C0C0C0"/>
                </a:highlight>
                <a:latin typeface="JetBrains Mono"/>
                <a:sym typeface="Arial"/>
              </a:rPr>
              <a:t>__ne__</a:t>
            </a: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                                       </a:t>
            </a:r>
            <a:r>
              <a:rPr lang="en-GB" sz="2400" b="0" i="0" u="none" strike="noStrike" cap="none" dirty="0">
                <a:solidFill>
                  <a:srgbClr val="505050"/>
                </a:solidFill>
                <a:highlight>
                  <a:srgbClr val="C0C0C0"/>
                </a:highlight>
                <a:latin typeface="JetBrains Mono"/>
                <a:sym typeface="Arial"/>
              </a:rPr>
              <a:t>__</a:t>
            </a:r>
            <a:r>
              <a:rPr lang="en-GB" sz="2400" b="0" i="0" u="none" strike="noStrike" cap="none" dirty="0" err="1">
                <a:solidFill>
                  <a:srgbClr val="505050"/>
                </a:solidFill>
                <a:highlight>
                  <a:srgbClr val="C0C0C0"/>
                </a:highlight>
                <a:latin typeface="JetBrains Mono"/>
                <a:sym typeface="Arial"/>
              </a:rPr>
              <a:t>lt</a:t>
            </a:r>
            <a:r>
              <a:rPr lang="en-GB" sz="2400" b="0" i="0" u="none" strike="noStrike" cap="none" dirty="0">
                <a:solidFill>
                  <a:srgbClr val="505050"/>
                </a:solidFill>
                <a:highlight>
                  <a:srgbClr val="C0C0C0"/>
                </a:highlight>
                <a:latin typeface="JetBrains Mono"/>
                <a:sym typeface="Arial"/>
              </a:rPr>
              <a:t>__</a:t>
            </a: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JetBrains Mono"/>
                <a:sym typeface="Arial"/>
              </a:rPr>
              <a:t>                  </a:t>
            </a:r>
            <a:r>
              <a:rPr lang="en-GB" sz="2400" b="0" i="0" u="none" strike="noStrike" cap="none" dirty="0">
                <a:solidFill>
                  <a:srgbClr val="505050"/>
                </a:solidFill>
                <a:highlight>
                  <a:srgbClr val="C0C0C0"/>
                </a:highlight>
                <a:latin typeface="JetBrains Mono"/>
                <a:sym typeface="Arial"/>
              </a:rPr>
              <a:t>__le__</a:t>
            </a: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JetBrains Mono"/>
                <a:sym typeface="Arial"/>
              </a:rPr>
              <a:t>                  </a:t>
            </a:r>
            <a:r>
              <a:rPr lang="en-GB" sz="2400" b="0" i="0" u="none" strike="noStrike" cap="none" dirty="0">
                <a:solidFill>
                  <a:srgbClr val="505050"/>
                </a:solidFill>
                <a:highlight>
                  <a:srgbClr val="C0C0C0"/>
                </a:highlight>
                <a:latin typeface="JetBrains Mono"/>
                <a:sym typeface="Arial"/>
              </a:rPr>
              <a:t>__</a:t>
            </a:r>
            <a:r>
              <a:rPr lang="en-GB" sz="2400" dirty="0" err="1">
                <a:solidFill>
                  <a:srgbClr val="505050"/>
                </a:solidFill>
                <a:highlight>
                  <a:srgbClr val="C0C0C0"/>
                </a:highlight>
                <a:latin typeface="JetBrains Mono"/>
              </a:rPr>
              <a:t>g</a:t>
            </a:r>
            <a:r>
              <a:rPr lang="en-GB" sz="2400" b="0" i="0" u="none" strike="noStrike" cap="none" dirty="0" err="1">
                <a:solidFill>
                  <a:srgbClr val="505050"/>
                </a:solidFill>
                <a:highlight>
                  <a:srgbClr val="C0C0C0"/>
                </a:highlight>
                <a:latin typeface="JetBrains Mono"/>
                <a:sym typeface="Arial"/>
              </a:rPr>
              <a:t>t</a:t>
            </a:r>
            <a:r>
              <a:rPr lang="en-GB" sz="2400" b="0" i="0" u="none" strike="noStrike" cap="none" dirty="0">
                <a:solidFill>
                  <a:srgbClr val="505050"/>
                </a:solidFill>
                <a:highlight>
                  <a:srgbClr val="C0C0C0"/>
                </a:highlight>
                <a:latin typeface="JetBrains Mono"/>
                <a:sym typeface="Arial"/>
              </a:rPr>
              <a:t>__</a:t>
            </a:r>
            <a:endParaRPr lang="en-GB" sz="2400" dirty="0">
              <a:solidFill>
                <a:srgbClr val="505050"/>
              </a:solidFill>
              <a:highlight>
                <a:srgbClr val="C0C0C0"/>
              </a:highlight>
              <a:latin typeface="JetBrains Mono"/>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JetBrains Mono"/>
                <a:sym typeface="Arial"/>
              </a:rPr>
              <a:t>                  </a:t>
            </a:r>
            <a:r>
              <a:rPr lang="en-GB" sz="2400" b="0" i="0" u="none" strike="noStrike" cap="none" dirty="0">
                <a:solidFill>
                  <a:srgbClr val="505050"/>
                </a:solidFill>
                <a:highlight>
                  <a:srgbClr val="C0C0C0"/>
                </a:highlight>
                <a:latin typeface="JetBrains Mono"/>
                <a:sym typeface="Arial"/>
              </a:rPr>
              <a:t>__</a:t>
            </a:r>
            <a:r>
              <a:rPr lang="en-GB" sz="2400" dirty="0" err="1">
                <a:solidFill>
                  <a:srgbClr val="505050"/>
                </a:solidFill>
                <a:highlight>
                  <a:srgbClr val="C0C0C0"/>
                </a:highlight>
                <a:latin typeface="JetBrains Mono"/>
              </a:rPr>
              <a:t>ge</a:t>
            </a:r>
            <a:r>
              <a:rPr lang="en-GB" sz="2400" b="0" i="0" u="none" strike="noStrike" cap="none" dirty="0">
                <a:solidFill>
                  <a:srgbClr val="505050"/>
                </a:solidFill>
                <a:highlight>
                  <a:srgbClr val="C0C0C0"/>
                </a:highlight>
                <a:latin typeface="JetBrains Mono"/>
                <a:sym typeface="Arial"/>
              </a:rPr>
              <a:t>__</a:t>
            </a:r>
          </a:p>
        </p:txBody>
      </p:sp>
      <p:sp>
        <p:nvSpPr>
          <p:cNvPr id="340" name="Google Shape;340;p12"/>
          <p:cNvSpPr txBox="1"/>
          <p:nvPr/>
        </p:nvSpPr>
        <p:spPr>
          <a:xfrm>
            <a:off x="403341" y="345182"/>
            <a:ext cx="6356456"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err="1">
                <a:solidFill>
                  <a:srgbClr val="2E2D62"/>
                </a:solidFill>
                <a:latin typeface="Arial"/>
                <a:ea typeface="Arial"/>
                <a:cs typeface="Arial"/>
                <a:sym typeface="Arial"/>
              </a:rPr>
              <a:t>Dataclasses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7563524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With </a:t>
            </a:r>
            <a:r>
              <a:rPr lang="en-GB" sz="2400" b="0" i="0" u="none" strike="noStrike" cap="none" dirty="0" err="1">
                <a:solidFill>
                  <a:srgbClr val="505050"/>
                </a:solidFill>
                <a:latin typeface="Arial"/>
                <a:ea typeface="Arial"/>
                <a:cs typeface="Arial"/>
                <a:sym typeface="Arial"/>
              </a:rPr>
              <a:t>pydantic</a:t>
            </a:r>
            <a:r>
              <a:rPr lang="en-GB" sz="2400" b="0" i="0" u="none" strike="noStrike" cap="none" dirty="0">
                <a:solidFill>
                  <a:srgbClr val="505050"/>
                </a:solidFill>
                <a:latin typeface="Arial"/>
                <a:ea typeface="Arial"/>
                <a:cs typeface="Arial"/>
                <a:sym typeface="Arial"/>
              </a:rPr>
              <a:t>, we can enforce our type hints. When a class is defined that inherits from </a:t>
            </a:r>
            <a:r>
              <a:rPr lang="en-GB" sz="2400" dirty="0">
                <a:solidFill>
                  <a:srgbClr val="505050"/>
                </a:solidFill>
              </a:rPr>
              <a:t>the </a:t>
            </a:r>
            <a:r>
              <a:rPr lang="en-GB" sz="2400" dirty="0" err="1">
                <a:solidFill>
                  <a:srgbClr val="505050"/>
                </a:solidFill>
              </a:rPr>
              <a:t>pydantic</a:t>
            </a:r>
            <a:r>
              <a:rPr lang="en-GB" sz="2400" dirty="0">
                <a:solidFill>
                  <a:srgbClr val="505050"/>
                </a:solidFill>
              </a:rPr>
              <a:t>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BaseModel</a:t>
            </a:r>
            <a:r>
              <a:rPr lang="en-GB" sz="2400" dirty="0">
                <a:solidFill>
                  <a:srgbClr val="505050"/>
                </a:solidFill>
              </a:rPr>
              <a:t>, an error is raised if one of the fields is of the incorrect type.</a:t>
            </a:r>
          </a:p>
        </p:txBody>
      </p:sp>
      <p:sp>
        <p:nvSpPr>
          <p:cNvPr id="340" name="Google Shape;340;p12"/>
          <p:cNvSpPr txBox="1"/>
          <p:nvPr/>
        </p:nvSpPr>
        <p:spPr>
          <a:xfrm>
            <a:off x="403341" y="345182"/>
            <a:ext cx="6356456"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err="1">
                <a:solidFill>
                  <a:srgbClr val="2E2D62"/>
                </a:solidFill>
                <a:latin typeface="Arial"/>
                <a:ea typeface="Arial"/>
                <a:cs typeface="Arial"/>
                <a:sym typeface="Arial"/>
              </a:rPr>
              <a:t>Pydantic</a:t>
            </a:r>
            <a:endParaRPr sz="1400" b="0" i="0" u="none" strike="noStrike" cap="none" dirty="0">
              <a:solidFill>
                <a:srgbClr val="000000"/>
              </a:solidFill>
              <a:latin typeface="Arial"/>
              <a:ea typeface="Arial"/>
              <a:cs typeface="Arial"/>
              <a:sym typeface="Arial"/>
            </a:endParaRPr>
          </a:p>
        </p:txBody>
      </p:sp>
      <p:sp>
        <p:nvSpPr>
          <p:cNvPr id="2" name="Rectangle 1">
            <a:extLst>
              <a:ext uri="{FF2B5EF4-FFF2-40B4-BE49-F238E27FC236}">
                <a16:creationId xmlns:a16="http://schemas.microsoft.com/office/drawing/2014/main" id="{5A366FA6-0A1C-E8D1-B951-152ED31C623C}"/>
              </a:ext>
            </a:extLst>
          </p:cNvPr>
          <p:cNvSpPr>
            <a:spLocks noChangeArrowheads="1"/>
          </p:cNvSpPr>
          <p:nvPr/>
        </p:nvSpPr>
        <p:spPr bwMode="auto">
          <a:xfrm>
            <a:off x="403341" y="2809216"/>
            <a:ext cx="7808548" cy="270843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err="1">
                <a:ln>
                  <a:noFill/>
                </a:ln>
                <a:solidFill>
                  <a:srgbClr val="000000"/>
                </a:solidFill>
                <a:effectLst/>
                <a:latin typeface="JetBrains Mono" panose="02000009000000000000" pitchFamily="49" charset="0"/>
                <a:cs typeface="JetBrains Mono" panose="02000009000000000000" pitchFamily="49" charset="0"/>
              </a:rPr>
              <a:t>InventoryItem</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1" u="none" strike="noStrike" cap="none" normalizeH="0" baseline="0" dirty="0">
                <a:ln>
                  <a:noFill/>
                </a:ln>
                <a:solidFill>
                  <a:srgbClr val="8C8C8C"/>
                </a:solidFill>
                <a:effectLst/>
                <a:latin typeface="JetBrains Mono" panose="02000009000000000000" pitchFamily="49" charset="0"/>
                <a:cs typeface="JetBrains Mono" panose="02000009000000000000" pitchFamily="49" charset="0"/>
              </a:rPr>
              <a:t>'''Class for keeping track of an item in inventory.'''</a:t>
            </a:r>
            <a:br>
              <a:rPr kumimoji="0" lang="en-US" altLang="en-US" sz="1700" b="0" i="1" u="none" strike="noStrike" cap="none" normalizeH="0" baseline="0" dirty="0">
                <a:ln>
                  <a:noFill/>
                </a:ln>
                <a:solidFill>
                  <a:srgbClr val="8C8C8C"/>
                </a:solidFill>
                <a:effectLst/>
                <a:latin typeface="JetBrains Mono" panose="02000009000000000000" pitchFamily="49" charset="0"/>
                <a:cs typeface="JetBrains Mono" panose="02000009000000000000" pitchFamily="49" charset="0"/>
              </a:rPr>
            </a:br>
            <a:r>
              <a:rPr kumimoji="0" lang="en-US" altLang="en-US" sz="1700" b="0" i="1" u="none" strike="noStrike" cap="none" normalizeH="0" baseline="0" dirty="0">
                <a:ln>
                  <a:noFill/>
                </a:ln>
                <a:solidFill>
                  <a:srgbClr val="8C8C8C"/>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b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unit_price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float</a:t>
            </a:r>
            <a:b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quantity_on_hand</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0</a:t>
            </a:r>
            <a:b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def </a:t>
            </a:r>
            <a:r>
              <a:rPr kumimoji="0" lang="en-US" altLang="en-US" sz="1700" b="0" i="0" u="none" strike="noStrike" cap="none" normalizeH="0" baseline="0" dirty="0" err="1">
                <a:ln>
                  <a:noFill/>
                </a:ln>
                <a:solidFill>
                  <a:srgbClr val="00627A"/>
                </a:solidFill>
                <a:effectLst/>
                <a:latin typeface="JetBrains Mono" panose="02000009000000000000" pitchFamily="49" charset="0"/>
                <a:cs typeface="JetBrains Mono" panose="02000009000000000000" pitchFamily="49" charset="0"/>
              </a:rPr>
              <a:t>total_cost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-&gt;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float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return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.unit_price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.quantity_on_hand</a:t>
            </a:r>
            <a:endPar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endParaRPr>
          </a:p>
        </p:txBody>
      </p:sp>
    </p:spTree>
    <p:extLst>
      <p:ext uri="{BB962C8B-B14F-4D97-AF65-F5344CB8AC3E}">
        <p14:creationId xmlns:p14="http://schemas.microsoft.com/office/powerpoint/2010/main" val="16286485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40" name="Google Shape;340;p12"/>
          <p:cNvSpPr txBox="1"/>
          <p:nvPr/>
        </p:nvSpPr>
        <p:spPr>
          <a:xfrm>
            <a:off x="403341" y="345182"/>
            <a:ext cx="6356456"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err="1">
                <a:solidFill>
                  <a:srgbClr val="2E2D62"/>
                </a:solidFill>
                <a:latin typeface="Arial"/>
                <a:ea typeface="Arial"/>
                <a:cs typeface="Arial"/>
                <a:sym typeface="Arial"/>
              </a:rPr>
              <a:t>Pydantic</a:t>
            </a:r>
            <a:endParaRPr sz="1400" b="0" i="0" u="none" strike="noStrike" cap="none" dirty="0">
              <a:solidFill>
                <a:srgbClr val="000000"/>
              </a:solidFill>
              <a:latin typeface="Arial"/>
              <a:ea typeface="Arial"/>
              <a:cs typeface="Arial"/>
              <a:sym typeface="Arial"/>
            </a:endParaRPr>
          </a:p>
        </p:txBody>
      </p:sp>
      <p:pic>
        <p:nvPicPr>
          <p:cNvPr id="4" name="Picture 3">
            <a:extLst>
              <a:ext uri="{FF2B5EF4-FFF2-40B4-BE49-F238E27FC236}">
                <a16:creationId xmlns:a16="http://schemas.microsoft.com/office/drawing/2014/main" id="{2585F0BD-932F-125C-042D-7AB5721139D4}"/>
              </a:ext>
            </a:extLst>
          </p:cNvPr>
          <p:cNvPicPr>
            <a:picLocks noChangeAspect="1"/>
          </p:cNvPicPr>
          <p:nvPr/>
        </p:nvPicPr>
        <p:blipFill rotWithShape="1">
          <a:blip r:embed="rId3"/>
          <a:srcRect l="1683" t="51293" r="32645" b="7075"/>
          <a:stretch/>
        </p:blipFill>
        <p:spPr>
          <a:xfrm>
            <a:off x="403340" y="1387942"/>
            <a:ext cx="11597777" cy="4135780"/>
          </a:xfrm>
          <a:prstGeom prst="rect">
            <a:avLst/>
          </a:prstGeom>
        </p:spPr>
      </p:pic>
    </p:spTree>
    <p:extLst>
      <p:ext uri="{BB962C8B-B14F-4D97-AF65-F5344CB8AC3E}">
        <p14:creationId xmlns:p14="http://schemas.microsoft.com/office/powerpoint/2010/main" val="39884387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11"/>
          <p:cNvSpPr/>
          <p:nvPr/>
        </p:nvSpPr>
        <p:spPr>
          <a:xfrm>
            <a:off x="420797" y="1393952"/>
            <a:ext cx="7516572" cy="37856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GB" sz="2400" b="0" i="0" u="none" strike="noStrike" cap="none" dirty="0">
                <a:solidFill>
                  <a:srgbClr val="505050"/>
                </a:solidFill>
                <a:latin typeface="Arial"/>
                <a:ea typeface="Arial"/>
                <a:cs typeface="Arial"/>
                <a:sym typeface="Arial"/>
              </a:rPr>
              <a:t>“The English are a nation of shopkeepers”</a:t>
            </a:r>
          </a:p>
          <a:p>
            <a:pPr marL="0" marR="0" lvl="0" indent="0" algn="l" rtl="0">
              <a:lnSpc>
                <a:spcPct val="100000"/>
              </a:lnSpc>
              <a:spcBef>
                <a:spcPts val="0"/>
              </a:spcBef>
              <a:spcAft>
                <a:spcPts val="0"/>
              </a:spcAft>
              <a:buClr>
                <a:srgbClr val="000000"/>
              </a:buClr>
              <a:buSzPts val="18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1800"/>
              <a:buFont typeface="Arial"/>
              <a:buNone/>
            </a:pPr>
            <a:r>
              <a:rPr lang="en-GB" sz="2400" b="0" i="0" u="none" strike="noStrike" cap="none" dirty="0">
                <a:solidFill>
                  <a:srgbClr val="505050"/>
                </a:solidFill>
                <a:latin typeface="Arial"/>
                <a:ea typeface="Arial"/>
                <a:cs typeface="Arial"/>
                <a:sym typeface="Arial"/>
              </a:rPr>
              <a:t>Thought to have been attributed to Napoleon rather than originating from him</a:t>
            </a:r>
          </a:p>
          <a:p>
            <a:pPr marL="0" marR="0" lvl="0" indent="0" algn="l" rtl="0">
              <a:lnSpc>
                <a:spcPct val="100000"/>
              </a:lnSpc>
              <a:spcBef>
                <a:spcPts val="0"/>
              </a:spcBef>
              <a:spcAft>
                <a:spcPts val="0"/>
              </a:spcAft>
              <a:buClr>
                <a:srgbClr val="000000"/>
              </a:buClr>
              <a:buSzPts val="18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1800"/>
              <a:buFont typeface="Arial"/>
              <a:buNone/>
            </a:pPr>
            <a:r>
              <a:rPr lang="en-GB" sz="2400" b="0" i="0" u="none" strike="noStrike" cap="none" dirty="0">
                <a:solidFill>
                  <a:srgbClr val="505050"/>
                </a:solidFill>
                <a:latin typeface="Arial"/>
                <a:ea typeface="Arial"/>
                <a:cs typeface="Arial"/>
                <a:sym typeface="Arial"/>
              </a:rPr>
              <a:t>It seems like software developers are a group of shopkeepers as well . . .</a:t>
            </a:r>
            <a:endParaRPr lang="en-GB" sz="2400" dirty="0">
              <a:solidFill>
                <a:srgbClr val="505050"/>
              </a:solidFill>
            </a:endParaRPr>
          </a:p>
          <a:p>
            <a:pPr marL="0" marR="0" lvl="0" indent="0" algn="l" rtl="0">
              <a:lnSpc>
                <a:spcPct val="100000"/>
              </a:lnSpc>
              <a:spcBef>
                <a:spcPts val="0"/>
              </a:spcBef>
              <a:spcAft>
                <a:spcPts val="0"/>
              </a:spcAft>
              <a:buClr>
                <a:srgbClr val="000000"/>
              </a:buClr>
              <a:buSzPts val="1800"/>
              <a:buFont typeface="Arial"/>
              <a:buNone/>
            </a:pPr>
            <a:endParaRPr lang="en-GB" sz="2400" b="0" i="0" u="none" strike="noStrike" cap="none" dirty="0">
              <a:solidFill>
                <a:srgbClr val="50505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1800"/>
              <a:buFont typeface="Arial"/>
              <a:buNone/>
            </a:pPr>
            <a:endParaRPr lang="en-GB" sz="2400" b="0" i="0" u="none" strike="noStrike" cap="none" dirty="0">
              <a:solidFill>
                <a:srgbClr val="505050"/>
              </a:solidFill>
              <a:latin typeface="Arial"/>
              <a:ea typeface="Arial"/>
              <a:cs typeface="Arial"/>
              <a:sym typeface="Arial"/>
            </a:endParaRPr>
          </a:p>
        </p:txBody>
      </p:sp>
      <p:sp>
        <p:nvSpPr>
          <p:cNvPr id="333" name="Google Shape;333;p11"/>
          <p:cNvSpPr txBox="1"/>
          <p:nvPr/>
        </p:nvSpPr>
        <p:spPr>
          <a:xfrm>
            <a:off x="403341" y="345182"/>
            <a:ext cx="6356456"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Napoleon</a:t>
            </a:r>
            <a:endParaRPr sz="1400" b="0" i="0" u="none" strike="noStrike" cap="none" dirty="0">
              <a:solidFill>
                <a:srgbClr val="000000"/>
              </a:solidFill>
              <a:latin typeface="Arial"/>
              <a:ea typeface="Arial"/>
              <a:cs typeface="Arial"/>
              <a:sym typeface="Arial"/>
            </a:endParaRPr>
          </a:p>
        </p:txBody>
      </p:sp>
      <p:pic>
        <p:nvPicPr>
          <p:cNvPr id="3" name="Picture 2" descr="A person in a uniform&#10;&#10;Description automatically generated">
            <a:extLst>
              <a:ext uri="{FF2B5EF4-FFF2-40B4-BE49-F238E27FC236}">
                <a16:creationId xmlns:a16="http://schemas.microsoft.com/office/drawing/2014/main" id="{57605F87-6854-A84A-071E-9ED452F0F175}"/>
              </a:ext>
            </a:extLst>
          </p:cNvPr>
          <p:cNvPicPr>
            <a:picLocks noChangeAspect="1"/>
          </p:cNvPicPr>
          <p:nvPr/>
        </p:nvPicPr>
        <p:blipFill>
          <a:blip r:embed="rId3"/>
          <a:stretch>
            <a:fillRect/>
          </a:stretch>
        </p:blipFill>
        <p:spPr>
          <a:xfrm>
            <a:off x="8079256" y="0"/>
            <a:ext cx="4112744" cy="6858000"/>
          </a:xfrm>
          <a:prstGeom prst="rect">
            <a:avLst/>
          </a:prstGeom>
        </p:spPr>
      </p:pic>
    </p:spTree>
    <p:extLst>
      <p:ext uri="{BB962C8B-B14F-4D97-AF65-F5344CB8AC3E}">
        <p14:creationId xmlns:p14="http://schemas.microsoft.com/office/powerpoint/2010/main" val="1787125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Shape 253"/>
        <p:cNvGrpSpPr/>
        <p:nvPr/>
      </p:nvGrpSpPr>
      <p:grpSpPr>
        <a:xfrm>
          <a:off x="0" y="0"/>
          <a:ext cx="0" cy="0"/>
          <a:chOff x="0" y="0"/>
          <a:chExt cx="0" cy="0"/>
        </a:xfrm>
      </p:grpSpPr>
      <p:sp>
        <p:nvSpPr>
          <p:cNvPr id="254" name="Google Shape;254;p2"/>
          <p:cNvSpPr txBox="1"/>
          <p:nvPr/>
        </p:nvSpPr>
        <p:spPr>
          <a:xfrm>
            <a:off x="160286" y="2501444"/>
            <a:ext cx="6544800" cy="230828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GB" sz="4800" b="1" i="0" u="none" strike="noStrike" cap="none" dirty="0" err="1">
                <a:solidFill>
                  <a:srgbClr val="002060"/>
                </a:solidFill>
                <a:latin typeface="Arial"/>
                <a:ea typeface="Arial"/>
                <a:cs typeface="Arial"/>
                <a:sym typeface="Arial"/>
              </a:rPr>
              <a:t>Pydantic</a:t>
            </a:r>
            <a:r>
              <a:rPr lang="en-GB" sz="4800" b="1" i="0" u="none" strike="noStrike" cap="none" dirty="0">
                <a:solidFill>
                  <a:srgbClr val="002060"/>
                </a:solidFill>
                <a:latin typeface="Arial"/>
                <a:ea typeface="Arial"/>
                <a:cs typeface="Arial"/>
                <a:sym typeface="Arial"/>
              </a:rPr>
              <a:t>: A Package for Picky Python Programmers</a:t>
            </a:r>
            <a:endParaRPr sz="1400" b="0" i="0" u="none" strike="noStrike" cap="none" dirty="0">
              <a:latin typeface="Arial"/>
              <a:ea typeface="Arial"/>
              <a:cs typeface="Arial"/>
              <a:sym typeface="Arial"/>
            </a:endParaRPr>
          </a:p>
        </p:txBody>
      </p:sp>
      <p:sp>
        <p:nvSpPr>
          <p:cNvPr id="255" name="Google Shape;255;p2"/>
          <p:cNvSpPr/>
          <p:nvPr/>
        </p:nvSpPr>
        <p:spPr>
          <a:xfrm>
            <a:off x="160286" y="4927281"/>
            <a:ext cx="6147208" cy="193895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Paul Sharp</a:t>
            </a: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ISIS Research Software Engineering Team</a:t>
            </a: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December 2023</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@DrPaulSharp</a:t>
            </a:r>
            <a:endParaRPr lang="en-GB" sz="1400" b="0" i="0" u="none" strike="noStrike" cap="none" dirty="0">
              <a:solidFill>
                <a:srgbClr val="505050"/>
              </a:solidFill>
              <a:latin typeface="Arial"/>
              <a:ea typeface="Arial"/>
              <a:cs typeface="Arial"/>
              <a:sym typeface="Arial"/>
            </a:endParaRPr>
          </a:p>
        </p:txBody>
      </p:sp>
      <p:pic>
        <p:nvPicPr>
          <p:cNvPr id="256" name="Google Shape;256;p2"/>
          <p:cNvPicPr preferRelativeResize="0"/>
          <p:nvPr/>
        </p:nvPicPr>
        <p:blipFill rotWithShape="1">
          <a:blip r:embed="rId4">
            <a:alphaModFix/>
          </a:blip>
          <a:srcRect/>
          <a:stretch/>
        </p:blipFill>
        <p:spPr>
          <a:xfrm>
            <a:off x="8905460" y="0"/>
            <a:ext cx="3286539" cy="6858000"/>
          </a:xfrm>
          <a:prstGeom prst="rect">
            <a:avLst/>
          </a:prstGeom>
          <a:noFill/>
          <a:ln>
            <a:noFill/>
          </a:ln>
        </p:spPr>
      </p:pic>
      <p:pic>
        <p:nvPicPr>
          <p:cNvPr id="257" name="Google Shape;257;p2"/>
          <p:cNvPicPr preferRelativeResize="0"/>
          <p:nvPr/>
        </p:nvPicPr>
        <p:blipFill rotWithShape="1">
          <a:blip r:embed="rId5">
            <a:alphaModFix/>
          </a:blip>
          <a:srcRect/>
          <a:stretch/>
        </p:blipFill>
        <p:spPr>
          <a:xfrm>
            <a:off x="151200" y="140400"/>
            <a:ext cx="3619500" cy="18669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11"/>
          <p:cNvSpPr/>
          <p:nvPr/>
        </p:nvSpPr>
        <p:spPr>
          <a:xfrm>
            <a:off x="420796" y="1393952"/>
            <a:ext cx="6627703" cy="304694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GB" sz="2400" b="0" i="0" u="none" strike="noStrike" cap="none" dirty="0">
                <a:solidFill>
                  <a:srgbClr val="505050"/>
                </a:solidFill>
                <a:latin typeface="Arial"/>
                <a:ea typeface="Arial"/>
                <a:cs typeface="Arial"/>
                <a:sym typeface="Arial"/>
              </a:rPr>
              <a:t>Let’s run a coffee shop!</a:t>
            </a:r>
          </a:p>
          <a:p>
            <a:pPr marL="0" marR="0" lvl="0" indent="0" algn="l" rtl="0">
              <a:lnSpc>
                <a:spcPct val="100000"/>
              </a:lnSpc>
              <a:spcBef>
                <a:spcPts val="0"/>
              </a:spcBef>
              <a:spcAft>
                <a:spcPts val="0"/>
              </a:spcAft>
              <a:buClr>
                <a:srgbClr val="000000"/>
              </a:buClr>
              <a:buSzPts val="18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1800"/>
              <a:buFont typeface="Arial"/>
              <a:buNone/>
            </a:pPr>
            <a:r>
              <a:rPr lang="en-GB" sz="2400" dirty="0">
                <a:solidFill>
                  <a:srgbClr val="505050"/>
                </a:solidFill>
              </a:rPr>
              <a:t>Construct a </a:t>
            </a:r>
            <a:r>
              <a:rPr lang="en-GB" sz="2400" dirty="0" err="1">
                <a:solidFill>
                  <a:srgbClr val="505050"/>
                </a:solidFill>
              </a:rPr>
              <a:t>Pydantic</a:t>
            </a:r>
            <a:r>
              <a:rPr lang="en-GB" sz="2400" dirty="0">
                <a:solidFill>
                  <a:srgbClr val="505050"/>
                </a:solidFill>
              </a:rPr>
              <a:t> model (inherit from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BaseModel</a:t>
            </a:r>
            <a:r>
              <a:rPr lang="en-GB" sz="2400" dirty="0">
                <a:solidFill>
                  <a:srgbClr val="505050"/>
                </a:solidFill>
              </a:rPr>
              <a:t>) for a coffee order.</a:t>
            </a:r>
          </a:p>
          <a:p>
            <a:pPr marL="0" marR="0" lvl="0" indent="0" algn="l" rtl="0">
              <a:lnSpc>
                <a:spcPct val="100000"/>
              </a:lnSpc>
              <a:spcBef>
                <a:spcPts val="0"/>
              </a:spcBef>
              <a:spcAft>
                <a:spcPts val="0"/>
              </a:spcAft>
              <a:buClr>
                <a:srgbClr val="000000"/>
              </a:buClr>
              <a:buSzPts val="1800"/>
              <a:buFont typeface="Arial"/>
              <a:buNone/>
            </a:pPr>
            <a:endParaRPr lang="en-GB" sz="2400" b="0" i="0" u="none" strike="noStrike" cap="none" dirty="0">
              <a:solidFill>
                <a:srgbClr val="505050"/>
              </a:solidFill>
              <a:latin typeface="Arial"/>
              <a:ea typeface="Arial"/>
              <a:cs typeface="Arial"/>
              <a:sym typeface="Arial"/>
            </a:endParaRPr>
          </a:p>
          <a:p>
            <a:pPr>
              <a:buSzPts val="1800"/>
            </a:pPr>
            <a:r>
              <a:rPr lang="en-GB" sz="2400" dirty="0">
                <a:solidFill>
                  <a:srgbClr val="505050"/>
                </a:solidFill>
              </a:rPr>
              <a:t>Use the fields: country (str), </a:t>
            </a:r>
            <a:r>
              <a:rPr lang="en-GB" sz="2400" b="0" i="0" u="none" strike="noStrike" cap="none" dirty="0">
                <a:solidFill>
                  <a:srgbClr val="505050"/>
                </a:solidFill>
                <a:latin typeface="Arial"/>
                <a:ea typeface="Arial"/>
                <a:cs typeface="Arial"/>
                <a:sym typeface="Arial"/>
              </a:rPr>
              <a:t>method (str), size (str), milk (bool), </a:t>
            </a:r>
            <a:r>
              <a:rPr lang="en-GB" sz="2400" dirty="0">
                <a:solidFill>
                  <a:srgbClr val="505050"/>
                </a:solidFill>
              </a:rPr>
              <a:t>cream (bool), sugars (int) with appropriate defaults.</a:t>
            </a:r>
          </a:p>
        </p:txBody>
      </p:sp>
      <p:sp>
        <p:nvSpPr>
          <p:cNvPr id="333" name="Google Shape;333;p11"/>
          <p:cNvSpPr txBox="1"/>
          <p:nvPr/>
        </p:nvSpPr>
        <p:spPr>
          <a:xfrm>
            <a:off x="403341" y="345182"/>
            <a:ext cx="6356456"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err="1">
                <a:solidFill>
                  <a:srgbClr val="2E2D62"/>
                </a:solidFill>
                <a:latin typeface="Arial"/>
                <a:ea typeface="Arial"/>
                <a:cs typeface="Arial"/>
                <a:sym typeface="Arial"/>
              </a:rPr>
              <a:t>Pydantic</a:t>
            </a:r>
            <a:r>
              <a:rPr lang="en-GB" sz="4400" b="1" i="0" u="none" strike="noStrike" cap="none" dirty="0">
                <a:solidFill>
                  <a:srgbClr val="2E2D62"/>
                </a:solidFill>
                <a:latin typeface="Arial"/>
                <a:ea typeface="Arial"/>
                <a:cs typeface="Arial"/>
                <a:sym typeface="Arial"/>
              </a:rPr>
              <a:t> Shopkeepers</a:t>
            </a:r>
            <a:endParaRPr sz="1400" b="0" i="0" u="none" strike="noStrike" cap="none" dirty="0">
              <a:solidFill>
                <a:srgbClr val="000000"/>
              </a:solidFill>
              <a:latin typeface="Arial"/>
              <a:ea typeface="Arial"/>
              <a:cs typeface="Arial"/>
              <a:sym typeface="Arial"/>
            </a:endParaRPr>
          </a:p>
        </p:txBody>
      </p:sp>
      <p:pic>
        <p:nvPicPr>
          <p:cNvPr id="3" name="Picture 2" descr="A menu with a list of coffee beans and coffee beans&#10;&#10;Description automatically generated">
            <a:extLst>
              <a:ext uri="{FF2B5EF4-FFF2-40B4-BE49-F238E27FC236}">
                <a16:creationId xmlns:a16="http://schemas.microsoft.com/office/drawing/2014/main" id="{9603D32E-BFDE-B0A2-253F-916F967231CA}"/>
              </a:ext>
            </a:extLst>
          </p:cNvPr>
          <p:cNvPicPr>
            <a:picLocks noChangeAspect="1"/>
          </p:cNvPicPr>
          <p:nvPr/>
        </p:nvPicPr>
        <p:blipFill>
          <a:blip r:embed="rId3"/>
          <a:stretch>
            <a:fillRect/>
          </a:stretch>
        </p:blipFill>
        <p:spPr>
          <a:xfrm>
            <a:off x="7048500" y="0"/>
            <a:ext cx="5143500" cy="6858000"/>
          </a:xfrm>
          <a:prstGeom prst="rect">
            <a:avLst/>
          </a:prstGeom>
        </p:spPr>
      </p:pic>
      <p:sp>
        <p:nvSpPr>
          <p:cNvPr id="4" name="Google Shape;311;p8">
            <a:extLst>
              <a:ext uri="{FF2B5EF4-FFF2-40B4-BE49-F238E27FC236}">
                <a16:creationId xmlns:a16="http://schemas.microsoft.com/office/drawing/2014/main" id="{EA2F25D0-9147-49BF-2B6E-8664E87BD3E8}"/>
              </a:ext>
            </a:extLst>
          </p:cNvPr>
          <p:cNvSpPr txBox="1"/>
          <p:nvPr/>
        </p:nvSpPr>
        <p:spPr>
          <a:xfrm>
            <a:off x="10783079" y="6540860"/>
            <a:ext cx="1408921"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GB" sz="800" b="0" i="0" u="none" strike="noStrike" cap="none" dirty="0">
                <a:solidFill>
                  <a:schemeClr val="bg1"/>
                </a:solidFill>
                <a:latin typeface="Arial"/>
                <a:ea typeface="Arial"/>
                <a:cs typeface="Arial"/>
                <a:sym typeface="Arial"/>
              </a:rPr>
              <a:t>Image ©Restaurant Guru</a:t>
            </a:r>
            <a:endParaRPr sz="1400" b="0" i="0" u="none" strike="noStrike" cap="none" dirty="0">
              <a:solidFill>
                <a:schemeClr val="bg1"/>
              </a:solidFill>
              <a:latin typeface="Arial"/>
              <a:ea typeface="Arial"/>
              <a:cs typeface="Arial"/>
              <a:sym typeface="Arial"/>
            </a:endParaRPr>
          </a:p>
        </p:txBody>
      </p:sp>
    </p:spTree>
    <p:extLst>
      <p:ext uri="{BB962C8B-B14F-4D97-AF65-F5344CB8AC3E}">
        <p14:creationId xmlns:p14="http://schemas.microsoft.com/office/powerpoint/2010/main" val="39938100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11"/>
          <p:cNvSpPr/>
          <p:nvPr/>
        </p:nvSpPr>
        <p:spPr>
          <a:xfrm>
            <a:off x="420796" y="1393952"/>
            <a:ext cx="6734147" cy="287767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GB" sz="2400" dirty="0">
                <a:solidFill>
                  <a:srgbClr val="505050"/>
                </a:solidFill>
              </a:rPr>
              <a:t>Try some inputs, for example:</a:t>
            </a:r>
          </a:p>
          <a:p>
            <a:pPr marL="0" marR="0" lvl="0" indent="0" algn="l" rtl="0">
              <a:lnSpc>
                <a:spcPct val="100000"/>
              </a:lnSpc>
              <a:spcBef>
                <a:spcPts val="0"/>
              </a:spcBef>
              <a:spcAft>
                <a:spcPts val="0"/>
              </a:spcAft>
              <a:buClr>
                <a:srgbClr val="000000"/>
              </a:buClr>
              <a:buSzPts val="1800"/>
              <a:buFont typeface="Arial"/>
              <a:buNone/>
            </a:pPr>
            <a:endParaRPr lang="en-GB" sz="2400" b="0" i="0" u="none" strike="noStrike" cap="none" dirty="0">
              <a:solidFill>
                <a:srgbClr val="50505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GB" sz="1700" dirty="0">
                <a:solidFill>
                  <a:srgbClr val="505050"/>
                </a:solidFill>
                <a:latin typeface="JetBrains Mono" panose="02000009000000000000" pitchFamily="49" charset="0"/>
                <a:ea typeface="JetBrains Mono" panose="02000009000000000000" pitchFamily="49" charset="0"/>
                <a:cs typeface="JetBrains Mono" panose="02000009000000000000" pitchFamily="49" charset="0"/>
              </a:rPr>
              <a:t>&gt;&gt; Coffee(country=“Brazil”, milk=False, sugars=0)</a:t>
            </a:r>
          </a:p>
          <a:p>
            <a:pPr marL="0" marR="0" lvl="0" indent="0" algn="l" rtl="0">
              <a:lnSpc>
                <a:spcPct val="100000"/>
              </a:lnSpc>
              <a:spcBef>
                <a:spcPts val="0"/>
              </a:spcBef>
              <a:spcAft>
                <a:spcPts val="0"/>
              </a:spcAft>
              <a:buClr>
                <a:srgbClr val="000000"/>
              </a:buClr>
              <a:buSzPts val="1800"/>
              <a:buFont typeface="Arial"/>
              <a:buNone/>
            </a:pPr>
            <a:r>
              <a:rPr lang="en-GB" sz="1700" dirty="0">
                <a:solidFill>
                  <a:srgbClr val="505050"/>
                </a:solidFill>
                <a:latin typeface="JetBrains Mono" panose="02000009000000000000" pitchFamily="49" charset="0"/>
                <a:ea typeface="JetBrains Mono" panose="02000009000000000000" pitchFamily="49" charset="0"/>
                <a:cs typeface="JetBrains Mono" panose="02000009000000000000" pitchFamily="49" charset="0"/>
              </a:rPr>
              <a:t>&gt;&gt; Coffee(cream=“some”, sugars=“none”)</a:t>
            </a:r>
          </a:p>
          <a:p>
            <a:pPr marL="0" marR="0" lvl="0" indent="0" algn="l" rtl="0">
              <a:lnSpc>
                <a:spcPct val="100000"/>
              </a:lnSpc>
              <a:spcBef>
                <a:spcPts val="0"/>
              </a:spcBef>
              <a:spcAft>
                <a:spcPts val="0"/>
              </a:spcAft>
              <a:buClr>
                <a:srgbClr val="000000"/>
              </a:buClr>
              <a:buSzPts val="1800"/>
              <a:buFont typeface="Arial"/>
              <a:buNone/>
            </a:pPr>
            <a:r>
              <a:rPr lang="en-GB" sz="1700" dirty="0">
                <a:solidFill>
                  <a:srgbClr val="505050"/>
                </a:solidFill>
                <a:latin typeface="JetBrains Mono" panose="02000009000000000000" pitchFamily="49" charset="0"/>
                <a:ea typeface="JetBrains Mono" panose="02000009000000000000" pitchFamily="49" charset="0"/>
                <a:cs typeface="JetBrains Mono" panose="02000009000000000000" pitchFamily="49" charset="0"/>
              </a:rPr>
              <a:t>&gt;&gt; Coffee(method=“pour over”, sugars=“1”)</a:t>
            </a:r>
          </a:p>
          <a:p>
            <a:pPr>
              <a:buSzPts val="1800"/>
            </a:pPr>
            <a:r>
              <a:rPr lang="en-GB" sz="1700" dirty="0">
                <a:solidFill>
                  <a:srgbClr val="505050"/>
                </a:solidFill>
                <a:latin typeface="JetBrains Mono" panose="02000009000000000000" pitchFamily="49" charset="0"/>
                <a:ea typeface="JetBrains Mono" panose="02000009000000000000" pitchFamily="49" charset="0"/>
                <a:cs typeface="JetBrains Mono" panose="02000009000000000000" pitchFamily="49" charset="0"/>
              </a:rPr>
              <a:t>&gt;&gt; Coffee(size=“small”, milk=“yes”, sugars=1.0)</a:t>
            </a:r>
          </a:p>
          <a:p>
            <a:pPr>
              <a:buSzPts val="1800"/>
            </a:pPr>
            <a:r>
              <a:rPr lang="en-GB" sz="1700" dirty="0">
                <a:solidFill>
                  <a:srgbClr val="505050"/>
                </a:solidFill>
                <a:latin typeface="JetBrains Mono" panose="02000009000000000000" pitchFamily="49" charset="0"/>
                <a:ea typeface="JetBrains Mono" panose="02000009000000000000" pitchFamily="49" charset="0"/>
                <a:cs typeface="JetBrains Mono" panose="02000009000000000000" pitchFamily="49" charset="0"/>
              </a:rPr>
              <a:t>&gt;&gt; Coffee(country=“Wakanda”, milk=+1, sugars=-1)</a:t>
            </a:r>
          </a:p>
          <a:p>
            <a:pPr>
              <a:buSzPts val="1800"/>
            </a:pPr>
            <a:endParaRPr lang="en-GB" sz="2400" dirty="0">
              <a:solidFill>
                <a:srgbClr val="505050"/>
              </a:solidFill>
            </a:endParaRPr>
          </a:p>
          <a:p>
            <a:pPr marL="0" marR="0" lvl="0" indent="0" algn="l" rtl="0">
              <a:lnSpc>
                <a:spcPct val="100000"/>
              </a:lnSpc>
              <a:spcBef>
                <a:spcPts val="0"/>
              </a:spcBef>
              <a:spcAft>
                <a:spcPts val="0"/>
              </a:spcAft>
              <a:buClr>
                <a:srgbClr val="000000"/>
              </a:buClr>
              <a:buSzPts val="1800"/>
              <a:buFont typeface="Arial"/>
              <a:buNone/>
            </a:pPr>
            <a:r>
              <a:rPr lang="en-GB" sz="2400" b="0" i="0" u="none" strike="noStrike" cap="none" dirty="0">
                <a:solidFill>
                  <a:srgbClr val="505050"/>
                </a:solidFill>
                <a:latin typeface="Arial"/>
                <a:ea typeface="Arial"/>
                <a:cs typeface="Arial"/>
                <a:sym typeface="Arial"/>
              </a:rPr>
              <a:t>What do you notice?</a:t>
            </a:r>
          </a:p>
        </p:txBody>
      </p:sp>
      <p:sp>
        <p:nvSpPr>
          <p:cNvPr id="333" name="Google Shape;333;p11"/>
          <p:cNvSpPr txBox="1"/>
          <p:nvPr/>
        </p:nvSpPr>
        <p:spPr>
          <a:xfrm>
            <a:off x="403341" y="345182"/>
            <a:ext cx="6356456"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err="1">
                <a:solidFill>
                  <a:srgbClr val="2E2D62"/>
                </a:solidFill>
                <a:latin typeface="Arial"/>
                <a:ea typeface="Arial"/>
                <a:cs typeface="Arial"/>
                <a:sym typeface="Arial"/>
              </a:rPr>
              <a:t>Pydantic</a:t>
            </a:r>
            <a:r>
              <a:rPr lang="en-GB" sz="4400" b="1" i="0" u="none" strike="noStrike" cap="none" dirty="0">
                <a:solidFill>
                  <a:srgbClr val="2E2D62"/>
                </a:solidFill>
                <a:latin typeface="Arial"/>
                <a:ea typeface="Arial"/>
                <a:cs typeface="Arial"/>
                <a:sym typeface="Arial"/>
              </a:rPr>
              <a:t> Shopkeepers</a:t>
            </a:r>
            <a:endParaRPr sz="1400" b="0" i="0" u="none" strike="noStrike" cap="none" dirty="0">
              <a:solidFill>
                <a:srgbClr val="000000"/>
              </a:solidFill>
              <a:latin typeface="Arial"/>
              <a:ea typeface="Arial"/>
              <a:cs typeface="Arial"/>
              <a:sym typeface="Arial"/>
            </a:endParaRPr>
          </a:p>
        </p:txBody>
      </p:sp>
      <p:pic>
        <p:nvPicPr>
          <p:cNvPr id="3" name="Picture 2" descr="A menu with a list of coffee beans and coffee beans&#10;&#10;Description automatically generated">
            <a:extLst>
              <a:ext uri="{FF2B5EF4-FFF2-40B4-BE49-F238E27FC236}">
                <a16:creationId xmlns:a16="http://schemas.microsoft.com/office/drawing/2014/main" id="{9603D32E-BFDE-B0A2-253F-916F967231CA}"/>
              </a:ext>
            </a:extLst>
          </p:cNvPr>
          <p:cNvPicPr>
            <a:picLocks noChangeAspect="1"/>
          </p:cNvPicPr>
          <p:nvPr/>
        </p:nvPicPr>
        <p:blipFill>
          <a:blip r:embed="rId3"/>
          <a:stretch>
            <a:fillRect/>
          </a:stretch>
        </p:blipFill>
        <p:spPr>
          <a:xfrm>
            <a:off x="7048500" y="0"/>
            <a:ext cx="5143500" cy="6858000"/>
          </a:xfrm>
          <a:prstGeom prst="rect">
            <a:avLst/>
          </a:prstGeom>
        </p:spPr>
      </p:pic>
      <p:sp>
        <p:nvSpPr>
          <p:cNvPr id="2" name="Google Shape;311;p8">
            <a:extLst>
              <a:ext uri="{FF2B5EF4-FFF2-40B4-BE49-F238E27FC236}">
                <a16:creationId xmlns:a16="http://schemas.microsoft.com/office/drawing/2014/main" id="{18A86071-4ED4-0C2A-25D7-6C21F213D22D}"/>
              </a:ext>
            </a:extLst>
          </p:cNvPr>
          <p:cNvSpPr txBox="1"/>
          <p:nvPr/>
        </p:nvSpPr>
        <p:spPr>
          <a:xfrm>
            <a:off x="10783079" y="6540860"/>
            <a:ext cx="1408921"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GB" sz="800" b="0" i="0" u="none" strike="noStrike" cap="none" dirty="0">
                <a:solidFill>
                  <a:schemeClr val="bg1"/>
                </a:solidFill>
                <a:latin typeface="Arial"/>
                <a:ea typeface="Arial"/>
                <a:cs typeface="Arial"/>
                <a:sym typeface="Arial"/>
              </a:rPr>
              <a:t>Image ©Restaurant Guru</a:t>
            </a:r>
            <a:endParaRPr sz="1400" b="0" i="0" u="none" strike="noStrike" cap="none" dirty="0">
              <a:solidFill>
                <a:schemeClr val="bg1"/>
              </a:solidFill>
              <a:latin typeface="Arial"/>
              <a:ea typeface="Arial"/>
              <a:cs typeface="Arial"/>
              <a:sym typeface="Arial"/>
            </a:endParaRPr>
          </a:p>
        </p:txBody>
      </p:sp>
    </p:spTree>
    <p:extLst>
      <p:ext uri="{BB962C8B-B14F-4D97-AF65-F5344CB8AC3E}">
        <p14:creationId xmlns:p14="http://schemas.microsoft.com/office/powerpoint/2010/main" val="25476425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3785611"/>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err="1">
                <a:solidFill>
                  <a:srgbClr val="505050"/>
                </a:solidFill>
                <a:latin typeface="Arial"/>
                <a:ea typeface="Arial"/>
                <a:cs typeface="Arial"/>
                <a:sym typeface="Arial"/>
              </a:rPr>
              <a:t>Pydantic</a:t>
            </a:r>
            <a:r>
              <a:rPr lang="en-GB" sz="2400" b="0" i="0" u="none" strike="noStrike" cap="none" dirty="0">
                <a:solidFill>
                  <a:srgbClr val="505050"/>
                </a:solidFill>
                <a:latin typeface="Arial"/>
                <a:ea typeface="Arial"/>
                <a:cs typeface="Arial"/>
                <a:sym typeface="Arial"/>
              </a:rPr>
              <a:t> gives a list of errors – specifically </a:t>
            </a: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pydantic.ValidationError</a:t>
            </a:r>
            <a:endParaRPr lang="en-GB" sz="2400" b="0" i="0" u="none" strike="noStrike" cap="none"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a:solidFill>
                  <a:srgbClr val="505050"/>
                </a:solidFill>
                <a:latin typeface="Arial"/>
                <a:ea typeface="Arial"/>
                <a:cs typeface="Arial"/>
                <a:sym typeface="Arial"/>
              </a:rPr>
              <a:t>Some unusual inputs are accepted – </a:t>
            </a:r>
            <a:r>
              <a:rPr lang="en-GB" sz="2400" dirty="0" err="1">
                <a:solidFill>
                  <a:srgbClr val="505050"/>
                </a:solidFill>
              </a:rPr>
              <a:t>P</a:t>
            </a:r>
            <a:r>
              <a:rPr lang="en-GB" sz="2400" b="0" i="0" u="none" strike="noStrike" cap="none" dirty="0" err="1">
                <a:solidFill>
                  <a:srgbClr val="505050"/>
                </a:solidFill>
                <a:latin typeface="Arial"/>
                <a:ea typeface="Arial"/>
                <a:cs typeface="Arial"/>
                <a:sym typeface="Arial"/>
              </a:rPr>
              <a:t>ydantic</a:t>
            </a:r>
            <a:r>
              <a:rPr lang="en-GB" sz="2400" b="0" i="0" u="none" strike="noStrike" cap="none" dirty="0">
                <a:solidFill>
                  <a:srgbClr val="505050"/>
                </a:solidFill>
                <a:latin typeface="Arial"/>
                <a:ea typeface="Arial"/>
                <a:cs typeface="Arial"/>
                <a:sym typeface="Arial"/>
              </a:rPr>
              <a:t> “coerces” inputs to the right type, e.g., float converted to int and vice versa, “yes” (or “y”) is a synonym of True etc. </a:t>
            </a:r>
            <a:r>
              <a:rPr lang="en-GB" sz="2400" b="0" i="0" u="none" strike="noStrike" cap="none" dirty="0">
                <a:solidFill>
                  <a:srgbClr val="505050"/>
                </a:solidFill>
                <a:latin typeface="Arial"/>
                <a:ea typeface="Arial"/>
                <a:cs typeface="Arial"/>
                <a:sym typeface="Arial"/>
                <a:hlinkClick r:id="rId3"/>
              </a:rPr>
              <a:t>https://docs.pydantic.dev/latest/api/standard_library_types/</a:t>
            </a:r>
            <a:endParaRPr lang="en-GB" sz="2400" b="0" i="0" u="none" strike="noStrike" cap="none" dirty="0">
              <a:solidFill>
                <a:srgbClr val="50505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dirty="0">
              <a:solidFill>
                <a:srgbClr val="505050"/>
              </a:solidFill>
            </a:endParaRPr>
          </a:p>
          <a:p>
            <a:pPr marL="342900" lvl="7" indent="-342900">
              <a:buSzPts val="2400"/>
              <a:buFont typeface="Arial" panose="020B0604020202020204" pitchFamily="34" charset="0"/>
              <a:buChar char="•"/>
            </a:pPr>
            <a:r>
              <a:rPr lang="en-GB" sz="2400" b="0" i="0" u="none" strike="noStrike" cap="none" dirty="0">
                <a:solidFill>
                  <a:srgbClr val="505050"/>
                </a:solidFill>
                <a:latin typeface="Arial"/>
                <a:ea typeface="Arial"/>
                <a:cs typeface="Arial"/>
                <a:sym typeface="Arial"/>
              </a:rPr>
              <a:t>Some valid but not sensible inputs are accepted – the fictional country of Wakanda, a negative amount of sugar.</a:t>
            </a:r>
          </a:p>
          <a:p>
            <a:pPr marL="342900" lvl="7" indent="-342900">
              <a:buSzPts val="2400"/>
              <a:buFont typeface="Arial" panose="020B0604020202020204" pitchFamily="34" charset="0"/>
              <a:buChar char="•"/>
            </a:pPr>
            <a:endParaRPr lang="en-GB" sz="2400" dirty="0">
              <a:solidFill>
                <a:srgbClr val="505050"/>
              </a:solidFill>
            </a:endParaRPr>
          </a:p>
          <a:p>
            <a:pPr lvl="7">
              <a:buSzPts val="2400"/>
            </a:pPr>
            <a:r>
              <a:rPr lang="en-GB" sz="2400" dirty="0">
                <a:solidFill>
                  <a:srgbClr val="505050"/>
                </a:solidFill>
              </a:rPr>
              <a:t>We need to further constrain the fields of our model.</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Basic Models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9160293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 name="Rectangle 1">
            <a:extLst>
              <a:ext uri="{FF2B5EF4-FFF2-40B4-BE49-F238E27FC236}">
                <a16:creationId xmlns:a16="http://schemas.microsoft.com/office/drawing/2014/main" id="{F2A0D239-BA4D-72E1-22D0-2F33CC634D1A}"/>
              </a:ext>
            </a:extLst>
          </p:cNvPr>
          <p:cNvSpPr>
            <a:spLocks noChangeArrowheads="1"/>
          </p:cNvSpPr>
          <p:nvPr/>
        </p:nvSpPr>
        <p:spPr bwMode="auto">
          <a:xfrm>
            <a:off x="403340" y="2197365"/>
            <a:ext cx="8991564" cy="192360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typing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Literal</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Coffee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1" u="none" strike="noStrike" cap="none" normalizeH="0" baseline="0" dirty="0">
                <a:ln>
                  <a:noFill/>
                </a:ln>
                <a:solidFill>
                  <a:srgbClr val="8C8C8C"/>
                </a:solidFill>
                <a:effectLst/>
                <a:latin typeface="JetBrains Mono" panose="02000009000000000000" pitchFamily="49" charset="0"/>
                <a:cs typeface="JetBrains Mono" panose="02000009000000000000" pitchFamily="49" charset="0"/>
              </a:rPr>
              <a:t>"""Processes a coffee order at the Sharp Coffee Residence."""</a:t>
            </a:r>
            <a:br>
              <a:rPr kumimoji="0" lang="en-US" altLang="en-US" sz="1700" b="0" i="1" u="none" strike="noStrike" cap="none" normalizeH="0" baseline="0" dirty="0">
                <a:ln>
                  <a:noFill/>
                </a:ln>
                <a:solidFill>
                  <a:srgbClr val="8C8C8C"/>
                </a:solidFill>
                <a:effectLst/>
                <a:latin typeface="JetBrains Mono" panose="02000009000000000000" pitchFamily="49" charset="0"/>
                <a:cs typeface="JetBrains Mono" panose="02000009000000000000" pitchFamily="49" charset="0"/>
              </a:rPr>
            </a:br>
            <a:r>
              <a:rPr kumimoji="0" lang="en-US" altLang="en-US" sz="1700" b="0" i="1" u="none" strike="noStrike" cap="none" normalizeH="0" baseline="0" dirty="0">
                <a:ln>
                  <a:noFill/>
                </a:ln>
                <a:solidFill>
                  <a:srgbClr val="8C8C8C"/>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country: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Literal["Tanzania", "Ethiopia", "Angola"] = "Angola"</a:t>
            </a:r>
            <a:b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
        <p:nvSpPr>
          <p:cNvPr id="339" name="Google Shape;339;p12"/>
          <p:cNvSpPr/>
          <p:nvPr/>
        </p:nvSpPr>
        <p:spPr>
          <a:xfrm>
            <a:off x="416314" y="1387942"/>
            <a:ext cx="10719460" cy="461624"/>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000000"/>
              </a:buClr>
              <a:buSzPts val="2400"/>
            </a:pPr>
            <a:r>
              <a:rPr lang="en-GB" sz="2400" b="0" i="0" u="none" strike="noStrike" cap="none" dirty="0">
                <a:solidFill>
                  <a:srgbClr val="505050"/>
                </a:solidFill>
                <a:latin typeface="Arial"/>
                <a:ea typeface="Arial"/>
                <a:cs typeface="Arial"/>
                <a:sym typeface="Arial"/>
              </a:rPr>
              <a:t>We can use </a:t>
            </a: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typing.Literal</a:t>
            </a:r>
            <a:r>
              <a:rPr lang="en-GB" sz="2400" b="0" i="0" u="none" strike="noStrike" cap="none" dirty="0">
                <a:solidFill>
                  <a:srgbClr val="505050"/>
                </a:solidFill>
                <a:latin typeface="Arial"/>
                <a:ea typeface="Arial"/>
                <a:cs typeface="Arial"/>
                <a:sym typeface="Arial"/>
              </a:rPr>
              <a:t> to specify an allowed set of options for a field.</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Restricting Strings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42371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2" name="Rectangle 1">
            <a:extLst>
              <a:ext uri="{FF2B5EF4-FFF2-40B4-BE49-F238E27FC236}">
                <a16:creationId xmlns:a16="http://schemas.microsoft.com/office/drawing/2014/main" id="{BFB88930-0A48-FA8E-C505-7E5887B687FD}"/>
              </a:ext>
            </a:extLst>
          </p:cNvPr>
          <p:cNvSpPr>
            <a:spLocks noChangeArrowheads="1"/>
          </p:cNvSpPr>
          <p:nvPr/>
        </p:nvSpPr>
        <p:spPr bwMode="auto">
          <a:xfrm>
            <a:off x="416314" y="2006968"/>
            <a:ext cx="8728672" cy="401648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try</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enum</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StrEnum</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except </a:t>
            </a:r>
            <a:r>
              <a:rPr kumimoji="0" lang="en-US" altLang="en-US" sz="1700" b="0" i="0" u="none" strike="noStrike" cap="none" normalizeH="0" baseline="0" dirty="0" err="1">
                <a:ln>
                  <a:noFill/>
                </a:ln>
                <a:solidFill>
                  <a:srgbClr val="000080"/>
                </a:solidFill>
                <a:effectLst/>
                <a:latin typeface="JetBrains Mono" panose="02000009000000000000" pitchFamily="49" charset="0"/>
                <a:cs typeface="JetBrains Mono" panose="02000009000000000000" pitchFamily="49" charset="0"/>
              </a:rPr>
              <a:t>ImportError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strenum</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StrEnum</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Countries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StrEnum</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Tanzania = </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'Tanzania'</a:t>
            </a:r>
            <a:b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Ethiopia = </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'Ethiopia'</a:t>
            </a:r>
            <a:b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Angola = </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'Angola'</a:t>
            </a:r>
            <a:b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Coffee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1" u="none" strike="noStrike" cap="none" normalizeH="0" baseline="0" dirty="0">
                <a:ln>
                  <a:noFill/>
                </a:ln>
                <a:solidFill>
                  <a:srgbClr val="8C8C8C"/>
                </a:solidFill>
                <a:effectLst/>
                <a:latin typeface="JetBrains Mono" panose="02000009000000000000" pitchFamily="49" charset="0"/>
                <a:cs typeface="JetBrains Mono" panose="02000009000000000000" pitchFamily="49" charset="0"/>
              </a:rPr>
              <a:t>"""Processes a coffee order at the Sharp Coffee Residence."""</a:t>
            </a:r>
            <a:br>
              <a:rPr kumimoji="0" lang="en-US" altLang="en-US" sz="1700" b="0" i="1" u="none" strike="noStrike" cap="none" normalizeH="0" baseline="0" dirty="0">
                <a:ln>
                  <a:noFill/>
                </a:ln>
                <a:solidFill>
                  <a:srgbClr val="8C8C8C"/>
                </a:solidFill>
                <a:effectLst/>
                <a:latin typeface="JetBrains Mono" panose="02000009000000000000" pitchFamily="49" charset="0"/>
                <a:cs typeface="JetBrains Mono" panose="02000009000000000000" pitchFamily="49" charset="0"/>
              </a:rPr>
            </a:br>
            <a:r>
              <a:rPr kumimoji="0" lang="en-US" altLang="en-US" sz="1700" b="0" i="1" u="none" strike="noStrike" cap="none" normalizeH="0" baseline="0" dirty="0">
                <a:ln>
                  <a:noFill/>
                </a:ln>
                <a:solidFill>
                  <a:srgbClr val="8C8C8C"/>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country: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Countries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Countries.Angola</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
        <p:nvSpPr>
          <p:cNvPr id="339" name="Google Shape;339;p12"/>
          <p:cNvSpPr/>
          <p:nvPr/>
        </p:nvSpPr>
        <p:spPr>
          <a:xfrm>
            <a:off x="416314" y="1387942"/>
            <a:ext cx="10719460" cy="461624"/>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000000"/>
              </a:buClr>
              <a:buSzPts val="2400"/>
            </a:pPr>
            <a:r>
              <a:rPr lang="en-GB" sz="2400" b="0" i="0" u="none" strike="noStrike" cap="none" dirty="0">
                <a:solidFill>
                  <a:srgbClr val="505050"/>
                </a:solidFill>
                <a:latin typeface="Arial"/>
                <a:ea typeface="Arial"/>
                <a:cs typeface="Arial"/>
                <a:sym typeface="Arial"/>
              </a:rPr>
              <a:t>Alternatively, we can define an Enum:</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Restricting Strings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0319424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3046948"/>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000000"/>
              </a:buClr>
              <a:buSzPts val="2400"/>
            </a:pPr>
            <a:r>
              <a:rPr lang="en-GB" sz="2400" dirty="0">
                <a:solidFill>
                  <a:srgbClr val="505050"/>
                </a:solidFill>
              </a:rPr>
              <a:t>Both options do the job we want.</a:t>
            </a:r>
          </a:p>
          <a:p>
            <a:pPr marR="0" lvl="0" algn="l" rtl="0">
              <a:lnSpc>
                <a:spcPct val="100000"/>
              </a:lnSpc>
              <a:spcBef>
                <a:spcPts val="0"/>
              </a:spcBef>
              <a:spcAft>
                <a:spcPts val="0"/>
              </a:spcAft>
              <a:buClr>
                <a:srgbClr val="000000"/>
              </a:buClr>
              <a:buSzPts val="2400"/>
            </a:pPr>
            <a:endParaRPr lang="en-GB" sz="2400" dirty="0">
              <a:solidFill>
                <a:srgbClr val="505050"/>
              </a:solidFill>
            </a:endParaRPr>
          </a:p>
          <a:p>
            <a:pPr marR="0" lvl="0" algn="l" rtl="0">
              <a:lnSpc>
                <a:spcPct val="100000"/>
              </a:lnSpc>
              <a:spcBef>
                <a:spcPts val="0"/>
              </a:spcBef>
              <a:spcAft>
                <a:spcPts val="0"/>
              </a:spcAft>
              <a:buClr>
                <a:srgbClr val="000000"/>
              </a:buClr>
              <a:buSzPts val="2400"/>
            </a:pPr>
            <a:r>
              <a:rPr lang="en-GB" sz="2400" dirty="0">
                <a:solidFill>
                  <a:srgbClr val="505050"/>
                </a:solidFill>
              </a:rPr>
              <a:t>The advantage of </a:t>
            </a: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typing.Literal</a:t>
            </a:r>
            <a:r>
              <a:rPr lang="en-GB" sz="2400" b="0" i="0" u="none" strike="noStrike" cap="none" dirty="0">
                <a:solidFill>
                  <a:srgbClr val="505050"/>
                </a:solidFill>
                <a:latin typeface="Arial"/>
                <a:ea typeface="Arial"/>
                <a:cs typeface="Arial"/>
                <a:sym typeface="Arial"/>
              </a:rPr>
              <a:t> over Enums is performance - ~3x faster.</a:t>
            </a:r>
          </a:p>
          <a:p>
            <a:pPr marR="0" lvl="0" algn="l" rtl="0">
              <a:lnSpc>
                <a:spcPct val="100000"/>
              </a:lnSpc>
              <a:spcBef>
                <a:spcPts val="0"/>
              </a:spcBef>
              <a:spcAft>
                <a:spcPts val="0"/>
              </a:spcAft>
              <a:buClr>
                <a:srgbClr val="000000"/>
              </a:buClr>
              <a:buSzPts val="2400"/>
            </a:pPr>
            <a:endParaRPr lang="en-GB" sz="2400" dirty="0">
              <a:solidFill>
                <a:srgbClr val="505050"/>
              </a:solidFill>
            </a:endParaRPr>
          </a:p>
          <a:p>
            <a:pPr marR="0" lvl="0" algn="l" rtl="0">
              <a:lnSpc>
                <a:spcPct val="100000"/>
              </a:lnSpc>
              <a:spcBef>
                <a:spcPts val="0"/>
              </a:spcBef>
              <a:spcAft>
                <a:spcPts val="0"/>
              </a:spcAft>
              <a:buClr>
                <a:srgbClr val="000000"/>
              </a:buClr>
              <a:buSzPts val="2400"/>
            </a:pPr>
            <a:r>
              <a:rPr lang="en-GB" sz="2400" dirty="0">
                <a:solidFill>
                  <a:srgbClr val="505050"/>
                </a:solidFill>
              </a:rPr>
              <a:t>The advantage of Enums over </a:t>
            </a: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typing.Literal</a:t>
            </a:r>
            <a:r>
              <a:rPr lang="en-GB" sz="2400" b="0" i="0" u="none" strike="noStrike" cap="none" dirty="0">
                <a:solidFill>
                  <a:srgbClr val="505050"/>
                </a:solidFill>
                <a:latin typeface="Arial"/>
                <a:ea typeface="Arial"/>
                <a:cs typeface="Arial"/>
                <a:sym typeface="Arial"/>
              </a:rPr>
              <a:t> is reusability between different </a:t>
            </a:r>
            <a:r>
              <a:rPr lang="en-GB" sz="2400" b="0" i="0" u="none" strike="noStrike" cap="none" dirty="0" err="1">
                <a:solidFill>
                  <a:srgbClr val="505050"/>
                </a:solidFill>
                <a:latin typeface="Arial"/>
                <a:ea typeface="Arial"/>
                <a:cs typeface="Arial"/>
                <a:sym typeface="Arial"/>
              </a:rPr>
              <a:t>Pydantic</a:t>
            </a:r>
            <a:r>
              <a:rPr lang="en-GB" sz="2400" b="0" i="0" u="none" strike="noStrike" cap="none" dirty="0">
                <a:solidFill>
                  <a:srgbClr val="505050"/>
                </a:solidFill>
                <a:latin typeface="Arial"/>
                <a:ea typeface="Arial"/>
                <a:cs typeface="Arial"/>
                <a:sym typeface="Arial"/>
              </a:rPr>
              <a:t> models and elsewhere in the code.</a:t>
            </a:r>
          </a:p>
          <a:p>
            <a:pPr marR="0" lvl="0" algn="l" rtl="0">
              <a:lnSpc>
                <a:spcPct val="100000"/>
              </a:lnSpc>
              <a:spcBef>
                <a:spcPts val="0"/>
              </a:spcBef>
              <a:spcAft>
                <a:spcPts val="0"/>
              </a:spcAft>
              <a:buClr>
                <a:srgbClr val="000000"/>
              </a:buClr>
              <a:buSzPts val="2400"/>
            </a:pPr>
            <a:endParaRPr lang="en-GB" sz="2400" dirty="0">
              <a:solidFill>
                <a:srgbClr val="505050"/>
              </a:solidFill>
            </a:endParaRPr>
          </a:p>
          <a:p>
            <a:pPr marR="0" lvl="0" algn="l" rtl="0">
              <a:lnSpc>
                <a:spcPct val="100000"/>
              </a:lnSpc>
              <a:spcBef>
                <a:spcPts val="0"/>
              </a:spcBef>
              <a:spcAft>
                <a:spcPts val="0"/>
              </a:spcAft>
              <a:buClr>
                <a:srgbClr val="000000"/>
              </a:buClr>
              <a:buSzPts val="2400"/>
            </a:pPr>
            <a:r>
              <a:rPr lang="en-GB" sz="2400" dirty="0">
                <a:solidFill>
                  <a:srgbClr val="505050"/>
                </a:solidFill>
              </a:rPr>
              <a:t>Use whichever is best for your purpose.</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Literal or Enum?</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6376976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15696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 field function allows for further customisation and validation.</a:t>
            </a:r>
          </a:p>
          <a:p>
            <a:pPr>
              <a:buSzPts val="2400"/>
            </a:pPr>
            <a:r>
              <a:rPr lang="en-GB" sz="2400" dirty="0">
                <a:solidFill>
                  <a:srgbClr val="505050"/>
                </a:solidFill>
                <a:hlinkClick r:id="rId3"/>
              </a:rPr>
              <a:t>https://docs.pydantic.dev/latest/concepts/fields/</a:t>
            </a: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 basic syntax is:</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Field Function</a:t>
            </a:r>
            <a:endParaRPr sz="1400" b="0" i="0" u="none" strike="noStrike" cap="none" dirty="0">
              <a:solidFill>
                <a:srgbClr val="000000"/>
              </a:solidFill>
              <a:latin typeface="Arial"/>
              <a:ea typeface="Arial"/>
              <a:cs typeface="Arial"/>
              <a:sym typeface="Arial"/>
            </a:endParaRPr>
          </a:p>
        </p:txBody>
      </p:sp>
      <p:sp>
        <p:nvSpPr>
          <p:cNvPr id="2" name="Rectangle 1">
            <a:extLst>
              <a:ext uri="{FF2B5EF4-FFF2-40B4-BE49-F238E27FC236}">
                <a16:creationId xmlns:a16="http://schemas.microsoft.com/office/drawing/2014/main" id="{228CA22B-615B-35FD-A765-15C2A219248F}"/>
              </a:ext>
            </a:extLst>
          </p:cNvPr>
          <p:cNvSpPr>
            <a:spLocks noChangeArrowheads="1"/>
          </p:cNvSpPr>
          <p:nvPr/>
        </p:nvSpPr>
        <p:spPr bwMode="auto">
          <a:xfrm>
            <a:off x="406983" y="3222236"/>
            <a:ext cx="7414209" cy="244682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datetime</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current_year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datetime.date.today</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().year</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default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'John Doe'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min_length</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1</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age: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0</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birth_year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 </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le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current_year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801548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 field function allows for further validation.</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For </a:t>
            </a:r>
            <a:r>
              <a:rPr lang="en-GB" sz="2400" dirty="0">
                <a:solidFill>
                  <a:srgbClr val="505050"/>
                </a:solidFill>
              </a:rPr>
              <a:t>numeric fields</a:t>
            </a:r>
            <a:r>
              <a:rPr lang="en-GB" sz="2400" b="0" i="0" u="none" strike="noStrike" cap="none" dirty="0">
                <a:solidFill>
                  <a:srgbClr val="505050"/>
                </a:solidFill>
                <a:latin typeface="Arial"/>
                <a:ea typeface="Arial"/>
                <a:cs typeface="Arial"/>
                <a:sym typeface="Arial"/>
              </a:rPr>
              <a:t>:</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Field Function – Keyword Arguments</a:t>
            </a:r>
            <a:endParaRPr sz="1400" b="0" i="0" u="none" strike="noStrike" cap="none" dirty="0">
              <a:solidFill>
                <a:srgbClr val="000000"/>
              </a:solidFill>
              <a:latin typeface="Arial"/>
              <a:ea typeface="Arial"/>
              <a:cs typeface="Arial"/>
              <a:sym typeface="Arial"/>
            </a:endParaRPr>
          </a:p>
        </p:txBody>
      </p:sp>
      <p:sp>
        <p:nvSpPr>
          <p:cNvPr id="2" name="Rectangle 1">
            <a:extLst>
              <a:ext uri="{FF2B5EF4-FFF2-40B4-BE49-F238E27FC236}">
                <a16:creationId xmlns:a16="http://schemas.microsoft.com/office/drawing/2014/main" id="{6C08BCF4-18E8-0C29-0808-D03B06CBCDCA}"/>
              </a:ext>
            </a:extLst>
          </p:cNvPr>
          <p:cNvSpPr>
            <a:spLocks noChangeArrowheads="1"/>
          </p:cNvSpPr>
          <p:nvPr/>
        </p:nvSpPr>
        <p:spPr bwMode="auto">
          <a:xfrm>
            <a:off x="2969445" y="2531668"/>
            <a:ext cx="8447153" cy="2536491"/>
          </a:xfrm>
          <a:prstGeom prst="rect">
            <a:avLst/>
          </a:prstGeom>
          <a:noFill/>
          <a:ln>
            <a:noFill/>
          </a:ln>
          <a:effectLst/>
        </p:spPr>
        <p:txBody>
          <a:bodyPr vert="horz" wrap="none" lIns="99981" tIns="158700" rIns="91440" bIns="15870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err="1">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gt</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 greater than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err="1">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lt</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 less than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err="1">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ge</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 greater than or equal to</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le</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 less than or equal to</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err="1">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multiple_of</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 a multiple of the given number</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err="1">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allow_inf_nan</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 allow </a:t>
            </a:r>
            <a:r>
              <a:rPr kumimoji="0" lang="en-US" altLang="en-US" sz="2400" b="0" i="0" u="none" strike="noStrike" cap="none" normalizeH="0" baseline="0" dirty="0">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'inf'</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a:t>
            </a:r>
            <a:r>
              <a:rPr kumimoji="0" lang="en-US" altLang="en-US" sz="2400" b="0" i="0" u="none" strike="noStrike" cap="none" normalizeH="0" baseline="0" dirty="0">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'-inf'</a:t>
            </a:r>
            <a:r>
              <a:rPr kumimoji="0" lang="en-US" altLang="en-US" sz="2400" b="0" i="0" u="none" strike="noStrike" cap="none" normalizeH="0" baseline="0" dirty="0">
                <a:ln>
                  <a:noFill/>
                </a:ln>
                <a:solidFill>
                  <a:srgbClr val="505050"/>
                </a:solidFill>
                <a:effectLst/>
                <a:latin typeface="JetBrains Mono" panose="02000009000000000000" pitchFamily="49" charset="0"/>
                <a:ea typeface="JetBrains Mono" panose="02000009000000000000" pitchFamily="49" charset="0"/>
                <a:cs typeface="JetBrains Mono" panose="02000009000000000000" pitchFamily="49" charset="0"/>
              </a:rPr>
              <a:t>,</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a:t>
            </a:r>
            <a:r>
              <a:rPr kumimoji="0" lang="en-US" altLang="en-US" sz="2400" b="0" i="0" u="none" strike="noStrike" cap="none" normalizeH="0" baseline="0" dirty="0">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'nan'</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values</a:t>
            </a:r>
          </a:p>
        </p:txBody>
      </p:sp>
    </p:spTree>
    <p:extLst>
      <p:ext uri="{BB962C8B-B14F-4D97-AF65-F5344CB8AC3E}">
        <p14:creationId xmlns:p14="http://schemas.microsoft.com/office/powerpoint/2010/main" val="17471806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 field function allows for further validation.</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For </a:t>
            </a:r>
            <a:r>
              <a:rPr lang="en-GB" sz="2400" dirty="0">
                <a:solidFill>
                  <a:srgbClr val="505050"/>
                </a:solidFill>
              </a:rPr>
              <a:t>string fields</a:t>
            </a:r>
            <a:r>
              <a:rPr lang="en-GB" sz="2400" b="0" i="0" u="none" strike="noStrike" cap="none" dirty="0">
                <a:solidFill>
                  <a:srgbClr val="505050"/>
                </a:solidFill>
                <a:latin typeface="Arial"/>
                <a:ea typeface="Arial"/>
                <a:cs typeface="Arial"/>
                <a:sym typeface="Arial"/>
              </a:rPr>
              <a:t>:</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Field Function – Keyword Arguments</a:t>
            </a:r>
            <a:endParaRPr sz="1400" b="0" i="0" u="none" strike="noStrike" cap="none" dirty="0">
              <a:solidFill>
                <a:srgbClr val="000000"/>
              </a:solidFill>
              <a:latin typeface="Arial"/>
              <a:ea typeface="Arial"/>
              <a:cs typeface="Arial"/>
              <a:sym typeface="Arial"/>
            </a:endParaRPr>
          </a:p>
        </p:txBody>
      </p:sp>
      <p:sp>
        <p:nvSpPr>
          <p:cNvPr id="2" name="Rectangle 1">
            <a:extLst>
              <a:ext uri="{FF2B5EF4-FFF2-40B4-BE49-F238E27FC236}">
                <a16:creationId xmlns:a16="http://schemas.microsoft.com/office/drawing/2014/main" id="{6C08BCF4-18E8-0C29-0808-D03B06CBCDCA}"/>
              </a:ext>
            </a:extLst>
          </p:cNvPr>
          <p:cNvSpPr>
            <a:spLocks noChangeArrowheads="1"/>
          </p:cNvSpPr>
          <p:nvPr/>
        </p:nvSpPr>
        <p:spPr bwMode="auto">
          <a:xfrm>
            <a:off x="2630081" y="2538911"/>
            <a:ext cx="8637910" cy="1428495"/>
          </a:xfrm>
          <a:prstGeom prst="rect">
            <a:avLst/>
          </a:prstGeom>
          <a:noFill/>
          <a:ln>
            <a:noFill/>
          </a:ln>
          <a:effectLst/>
        </p:spPr>
        <p:txBody>
          <a:bodyPr vert="horz" wrap="none" lIns="99981" tIns="158700" rIns="91440" bIns="15870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err="1">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min_length</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 Minimum length of the string</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err="1">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max_length</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 M</a:t>
            </a:r>
            <a:r>
              <a:rPr lang="en-US" altLang="en-US" sz="2400" dirty="0">
                <a:solidFill>
                  <a:srgbClr val="505050"/>
                </a:solidFill>
                <a:latin typeface="+mn-lt"/>
                <a:ea typeface="JetBrains Mono" panose="02000009000000000000" pitchFamily="49" charset="0"/>
                <a:cs typeface="JetBrains Mono" panose="02000009000000000000" pitchFamily="49" charset="0"/>
              </a:rPr>
              <a:t>aximum length of the string</a:t>
            </a:r>
            <a:endPar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pattern</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 </a:t>
            </a:r>
            <a:r>
              <a:rPr lang="en-US" altLang="en-US" sz="2400" dirty="0">
                <a:solidFill>
                  <a:srgbClr val="505050"/>
                </a:solidFill>
                <a:latin typeface="+mn-lt"/>
                <a:ea typeface="JetBrains Mono" panose="02000009000000000000" pitchFamily="49" charset="0"/>
                <a:cs typeface="JetBrains Mono" panose="02000009000000000000" pitchFamily="49" charset="0"/>
              </a:rPr>
              <a:t>A regular expression that the string must match</a:t>
            </a:r>
            <a:endPar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endParaRPr>
          </a:p>
        </p:txBody>
      </p:sp>
      <p:sp>
        <p:nvSpPr>
          <p:cNvPr id="4" name="Google Shape;339;p12">
            <a:extLst>
              <a:ext uri="{FF2B5EF4-FFF2-40B4-BE49-F238E27FC236}">
                <a16:creationId xmlns:a16="http://schemas.microsoft.com/office/drawing/2014/main" id="{9323F0DE-0040-8A48-D9E9-3B628A92B5D6}"/>
              </a:ext>
            </a:extLst>
          </p:cNvPr>
          <p:cNvSpPr/>
          <p:nvPr/>
        </p:nvSpPr>
        <p:spPr>
          <a:xfrm>
            <a:off x="403340" y="4269771"/>
            <a:ext cx="10719460"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 </a:t>
            </a: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min_length</a:t>
            </a:r>
            <a:r>
              <a:rPr lang="en-GB" sz="2400" b="0" i="0" u="none" strike="noStrike" cap="none" dirty="0">
                <a:solidFill>
                  <a:srgbClr val="505050"/>
                </a:solidFill>
                <a:latin typeface="Arial"/>
                <a:ea typeface="Arial"/>
                <a:cs typeface="Arial"/>
                <a:sym typeface="Arial"/>
              </a:rPr>
              <a:t> and </a:t>
            </a: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max_length</a:t>
            </a:r>
            <a:r>
              <a:rPr lang="en-GB" sz="2400" b="0" i="0" u="none" strike="noStrike" cap="none" dirty="0">
                <a:solidFill>
                  <a:srgbClr val="505050"/>
                </a:solidFill>
                <a:latin typeface="Arial"/>
                <a:ea typeface="Arial"/>
                <a:cs typeface="Arial"/>
                <a:sym typeface="Arial"/>
              </a:rPr>
              <a:t> arguments are also useful for fields that require list input.</a:t>
            </a:r>
          </a:p>
        </p:txBody>
      </p:sp>
    </p:spTree>
    <p:extLst>
      <p:ext uri="{BB962C8B-B14F-4D97-AF65-F5344CB8AC3E}">
        <p14:creationId xmlns:p14="http://schemas.microsoft.com/office/powerpoint/2010/main" val="27677553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 field function allows for further validation.</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For decimal fields:</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Field Function – Keyword Arguments</a:t>
            </a:r>
            <a:endParaRPr sz="1400" b="0" i="0" u="none" strike="noStrike" cap="none" dirty="0">
              <a:solidFill>
                <a:srgbClr val="000000"/>
              </a:solidFill>
              <a:latin typeface="Arial"/>
              <a:ea typeface="Arial"/>
              <a:cs typeface="Arial"/>
              <a:sym typeface="Arial"/>
            </a:endParaRPr>
          </a:p>
        </p:txBody>
      </p:sp>
      <p:sp>
        <p:nvSpPr>
          <p:cNvPr id="2" name="Rectangle 1">
            <a:extLst>
              <a:ext uri="{FF2B5EF4-FFF2-40B4-BE49-F238E27FC236}">
                <a16:creationId xmlns:a16="http://schemas.microsoft.com/office/drawing/2014/main" id="{6C08BCF4-18E8-0C29-0808-D03B06CBCDCA}"/>
              </a:ext>
            </a:extLst>
          </p:cNvPr>
          <p:cNvSpPr>
            <a:spLocks noChangeArrowheads="1"/>
          </p:cNvSpPr>
          <p:nvPr/>
        </p:nvSpPr>
        <p:spPr bwMode="auto">
          <a:xfrm>
            <a:off x="2941165" y="2531668"/>
            <a:ext cx="8937672" cy="1059163"/>
          </a:xfrm>
          <a:prstGeom prst="rect">
            <a:avLst/>
          </a:prstGeom>
          <a:noFill/>
          <a:ln>
            <a:noFill/>
          </a:ln>
          <a:effectLst/>
        </p:spPr>
        <p:txBody>
          <a:bodyPr vert="horz" wrap="none" lIns="99981" tIns="158700" rIns="91440" bIns="15870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err="1">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max_digits</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 Maximum number of digits within the decimal.</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err="1">
                <a:ln>
                  <a:noFill/>
                </a:ln>
                <a:solidFill>
                  <a:srgbClr val="505050"/>
                </a:solidFill>
                <a:effectLst/>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decimal_places</a:t>
            </a:r>
            <a:r>
              <a:rPr kumimoji="0" lang="en-US" altLang="en-US" sz="2400" b="0" i="0" u="none" strike="noStrike" cap="none" normalizeH="0" baseline="0" dirty="0">
                <a:ln>
                  <a:noFill/>
                </a:ln>
                <a:solidFill>
                  <a:srgbClr val="505050"/>
                </a:solidFill>
                <a:effectLst/>
                <a:latin typeface="+mn-lt"/>
                <a:ea typeface="JetBrains Mono" panose="02000009000000000000" pitchFamily="49" charset="0"/>
                <a:cs typeface="JetBrains Mono" panose="02000009000000000000" pitchFamily="49" charset="0"/>
              </a:rPr>
              <a:t> - Maximum number of decimal places.</a:t>
            </a:r>
          </a:p>
        </p:txBody>
      </p:sp>
    </p:spTree>
    <p:extLst>
      <p:ext uri="{BB962C8B-B14F-4D97-AF65-F5344CB8AC3E}">
        <p14:creationId xmlns:p14="http://schemas.microsoft.com/office/powerpoint/2010/main" val="147947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274"/>
        <p:cNvGrpSpPr/>
        <p:nvPr/>
      </p:nvGrpSpPr>
      <p:grpSpPr>
        <a:xfrm>
          <a:off x="0" y="0"/>
          <a:ext cx="0" cy="0"/>
          <a:chOff x="0" y="0"/>
          <a:chExt cx="0" cy="0"/>
        </a:xfrm>
      </p:grpSpPr>
      <p:pic>
        <p:nvPicPr>
          <p:cNvPr id="275" name="Google Shape;275;p4"/>
          <p:cNvPicPr preferRelativeResize="0"/>
          <p:nvPr/>
        </p:nvPicPr>
        <p:blipFill>
          <a:blip r:embed="rId3"/>
          <a:srcRect l="20370" r="20370"/>
          <a:stretch/>
        </p:blipFill>
        <p:spPr>
          <a:xfrm>
            <a:off x="6096000" y="0"/>
            <a:ext cx="6096000" cy="6857999"/>
          </a:xfrm>
          <a:prstGeom prst="rect">
            <a:avLst/>
          </a:prstGeom>
          <a:noFill/>
          <a:ln>
            <a:noFill/>
          </a:ln>
        </p:spPr>
      </p:pic>
      <p:pic>
        <p:nvPicPr>
          <p:cNvPr id="3" name="Picture 2" descr="Shape&#10;&#10;Description automatically generated">
            <a:extLst>
              <a:ext uri="{FF2B5EF4-FFF2-40B4-BE49-F238E27FC236}">
                <a16:creationId xmlns:a16="http://schemas.microsoft.com/office/drawing/2014/main" id="{CF32A3B9-A8E8-DE29-516F-34B2DC773018}"/>
              </a:ext>
            </a:extLst>
          </p:cNvPr>
          <p:cNvPicPr>
            <a:picLocks noChangeAspect="1"/>
          </p:cNvPicPr>
          <p:nvPr/>
        </p:nvPicPr>
        <p:blipFill rotWithShape="1">
          <a:blip r:embed="rId4"/>
          <a:srcRect t="8287"/>
          <a:stretch/>
        </p:blipFill>
        <p:spPr>
          <a:xfrm>
            <a:off x="736862" y="0"/>
            <a:ext cx="10718276" cy="5529409"/>
          </a:xfrm>
          <a:prstGeom prst="rect">
            <a:avLst/>
          </a:prstGeom>
        </p:spPr>
      </p:pic>
      <p:sp>
        <p:nvSpPr>
          <p:cNvPr id="276" name="Google Shape;276;p4"/>
          <p:cNvSpPr txBox="1"/>
          <p:nvPr/>
        </p:nvSpPr>
        <p:spPr>
          <a:xfrm>
            <a:off x="403341" y="345182"/>
            <a:ext cx="6356456"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About Me</a:t>
            </a:r>
            <a:endParaRPr sz="1400" b="0" i="0" u="none" strike="noStrike" cap="none" dirty="0">
              <a:solidFill>
                <a:srgbClr val="000000"/>
              </a:solidFill>
              <a:latin typeface="Arial"/>
              <a:ea typeface="Arial"/>
              <a:cs typeface="Arial"/>
              <a:sym typeface="Arial"/>
            </a:endParaRPr>
          </a:p>
        </p:txBody>
      </p:sp>
      <p:sp>
        <p:nvSpPr>
          <p:cNvPr id="277" name="Google Shape;277;p4"/>
          <p:cNvSpPr/>
          <p:nvPr/>
        </p:nvSpPr>
        <p:spPr>
          <a:xfrm>
            <a:off x="420797" y="1393952"/>
            <a:ext cx="5574650" cy="4524275"/>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1800"/>
              <a:buFont typeface="Arial" panose="020B0604020202020204" pitchFamily="34" charset="0"/>
              <a:buChar char="•"/>
            </a:pPr>
            <a:r>
              <a:rPr lang="en-GB" sz="2400" b="0" i="0" u="none" strike="noStrike" cap="none" dirty="0">
                <a:solidFill>
                  <a:srgbClr val="505050"/>
                </a:solidFill>
                <a:latin typeface="Arial"/>
                <a:ea typeface="Arial"/>
                <a:cs typeface="Arial"/>
                <a:sym typeface="Arial"/>
              </a:rPr>
              <a:t>PhD </a:t>
            </a:r>
            <a:r>
              <a:rPr lang="en-GB" sz="2400" dirty="0">
                <a:solidFill>
                  <a:srgbClr val="505050"/>
                </a:solidFill>
              </a:rPr>
              <a:t>at University of</a:t>
            </a:r>
            <a:r>
              <a:rPr lang="en-GB" sz="2400" b="0" i="0" u="none" strike="noStrike" cap="none" dirty="0">
                <a:solidFill>
                  <a:srgbClr val="505050"/>
                </a:solidFill>
                <a:latin typeface="Arial"/>
                <a:ea typeface="Arial"/>
                <a:cs typeface="Arial"/>
                <a:sym typeface="Arial"/>
              </a:rPr>
              <a:t> York 2011</a:t>
            </a:r>
            <a:r>
              <a:rPr lang="en-GB" sz="2400" dirty="0">
                <a:solidFill>
                  <a:srgbClr val="505050"/>
                </a:solidFill>
              </a:rPr>
              <a:t>-</a:t>
            </a:r>
            <a:r>
              <a:rPr lang="en-GB" sz="2400" b="0" i="0" u="none" strike="noStrike" cap="none" dirty="0">
                <a:solidFill>
                  <a:srgbClr val="505050"/>
                </a:solidFill>
                <a:latin typeface="Arial"/>
                <a:ea typeface="Arial"/>
                <a:cs typeface="Arial"/>
                <a:sym typeface="Arial"/>
              </a:rPr>
              <a:t>2015.</a:t>
            </a:r>
          </a:p>
          <a:p>
            <a:pPr marL="342900" marR="0" lvl="0" indent="-342900" algn="l" rtl="0">
              <a:lnSpc>
                <a:spcPct val="100000"/>
              </a:lnSpc>
              <a:spcBef>
                <a:spcPts val="0"/>
              </a:spcBef>
              <a:spcAft>
                <a:spcPts val="0"/>
              </a:spcAft>
              <a:buClr>
                <a:srgbClr val="000000"/>
              </a:buClr>
              <a:buSzPts val="1800"/>
              <a:buFont typeface="Arial" panose="020B0604020202020204" pitchFamily="34" charset="0"/>
              <a:buChar char="•"/>
            </a:pPr>
            <a:r>
              <a:rPr lang="en-GB" sz="2400" dirty="0">
                <a:solidFill>
                  <a:srgbClr val="505050"/>
                </a:solidFill>
              </a:rPr>
              <a:t>Postdoc at University of Liverpool, 2016-2020.</a:t>
            </a:r>
          </a:p>
          <a:p>
            <a:pPr marL="342900" marR="0" lvl="0" indent="-342900" algn="l" rtl="0">
              <a:lnSpc>
                <a:spcPct val="100000"/>
              </a:lnSpc>
              <a:spcBef>
                <a:spcPts val="0"/>
              </a:spcBef>
              <a:spcAft>
                <a:spcPts val="0"/>
              </a:spcAft>
              <a:buClr>
                <a:srgbClr val="000000"/>
              </a:buClr>
              <a:buSzPts val="1800"/>
              <a:buFont typeface="Arial" panose="020B0604020202020204" pitchFamily="34" charset="0"/>
              <a:buChar char="•"/>
            </a:pPr>
            <a:r>
              <a:rPr lang="en-GB" sz="2400" dirty="0">
                <a:solidFill>
                  <a:srgbClr val="505050"/>
                </a:solidFill>
              </a:rPr>
              <a:t>Worked at STFC since 2020, first with Scientific Computing &amp; SuperSTEM . . .</a:t>
            </a:r>
          </a:p>
          <a:p>
            <a:pPr marL="342900" marR="0" lvl="0" indent="-342900" algn="l" rtl="0">
              <a:lnSpc>
                <a:spcPct val="100000"/>
              </a:lnSpc>
              <a:spcBef>
                <a:spcPts val="0"/>
              </a:spcBef>
              <a:spcAft>
                <a:spcPts val="0"/>
              </a:spcAft>
              <a:buClr>
                <a:srgbClr val="000000"/>
              </a:buClr>
              <a:buSzPts val="1800"/>
              <a:buFont typeface="Arial" panose="020B0604020202020204" pitchFamily="34" charset="0"/>
              <a:buChar char="•"/>
            </a:pPr>
            <a:r>
              <a:rPr lang="en-GB" sz="2400" dirty="0">
                <a:solidFill>
                  <a:srgbClr val="505050"/>
                </a:solidFill>
              </a:rPr>
              <a:t> . . . and now as a RSE at ISIS Neutron &amp; Muon Source.</a:t>
            </a:r>
          </a:p>
          <a:p>
            <a:pPr marL="342900" marR="0" lvl="0" indent="-342900" algn="l" rtl="0">
              <a:lnSpc>
                <a:spcPct val="100000"/>
              </a:lnSpc>
              <a:spcBef>
                <a:spcPts val="0"/>
              </a:spcBef>
              <a:spcAft>
                <a:spcPts val="0"/>
              </a:spcAft>
              <a:buClr>
                <a:srgbClr val="000000"/>
              </a:buClr>
              <a:buSzPts val="1800"/>
              <a:buFont typeface="Arial" panose="020B0604020202020204" pitchFamily="34" charset="0"/>
              <a:buChar char="•"/>
            </a:pPr>
            <a:endParaRPr lang="en-GB" sz="2400" dirty="0">
              <a:solidFill>
                <a:srgbClr val="505050"/>
              </a:solidFill>
            </a:endParaRPr>
          </a:p>
          <a:p>
            <a:pPr marL="0" marR="0" lvl="0" indent="0" algn="l" rtl="0">
              <a:lnSpc>
                <a:spcPct val="100000"/>
              </a:lnSpc>
              <a:spcBef>
                <a:spcPts val="0"/>
              </a:spcBef>
              <a:spcAft>
                <a:spcPts val="0"/>
              </a:spcAft>
              <a:buClr>
                <a:srgbClr val="000000"/>
              </a:buClr>
              <a:buSzPts val="1800"/>
              <a:buFont typeface="Arial"/>
              <a:buNone/>
            </a:pPr>
            <a:r>
              <a:rPr lang="en-GB" sz="2400" dirty="0">
                <a:solidFill>
                  <a:srgbClr val="505050"/>
                </a:solidFill>
              </a:rPr>
              <a:t>Codes:</a:t>
            </a:r>
          </a:p>
          <a:p>
            <a:pPr marR="0" lvl="0" algn="l" rtl="0">
              <a:lnSpc>
                <a:spcPct val="100000"/>
              </a:lnSpc>
              <a:spcBef>
                <a:spcPts val="0"/>
              </a:spcBef>
              <a:spcAft>
                <a:spcPts val="0"/>
              </a:spcAft>
              <a:buClr>
                <a:srgbClr val="000000"/>
              </a:buClr>
              <a:buSzPts val="1800"/>
            </a:pPr>
            <a:r>
              <a:rPr lang="en-GB" sz="2400" dirty="0">
                <a:solidFill>
                  <a:srgbClr val="505050"/>
                </a:solidFill>
              </a:rPr>
              <a:t>	 ChemDASH, </a:t>
            </a:r>
            <a:r>
              <a:rPr lang="en-GB" sz="2400" dirty="0" err="1">
                <a:solidFill>
                  <a:srgbClr val="505050"/>
                </a:solidFill>
              </a:rPr>
              <a:t>InverSTEM</a:t>
            </a:r>
            <a:r>
              <a:rPr lang="en-GB" sz="2400" dirty="0">
                <a:solidFill>
                  <a:srgbClr val="505050"/>
                </a:solidFill>
              </a:rPr>
              <a:t>, RAT</a:t>
            </a:r>
          </a:p>
          <a:p>
            <a:pPr marL="0" marR="0" lvl="0" indent="0" algn="l" rtl="0">
              <a:lnSpc>
                <a:spcPct val="100000"/>
              </a:lnSpc>
              <a:spcBef>
                <a:spcPts val="0"/>
              </a:spcBef>
              <a:spcAft>
                <a:spcPts val="0"/>
              </a:spcAft>
              <a:buClr>
                <a:srgbClr val="000000"/>
              </a:buClr>
              <a:buSzPts val="1800"/>
              <a:buFont typeface="Arial"/>
              <a:buNone/>
            </a:pPr>
            <a:endParaRPr lang="en-GB" sz="2400" dirty="0">
              <a:solidFill>
                <a:srgbClr val="50505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341627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Field validators are user-written functions that enable further validation for one or more fields.</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Field validators are class methods rather than instance methods.</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A field validator should either return the field or raise a </a:t>
            </a: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ValueError</a:t>
            </a:r>
            <a:r>
              <a:rPr lang="en-GB" sz="2400" b="0" i="0" u="none" strike="noStrike" cap="none" dirty="0">
                <a:solidFill>
                  <a:srgbClr val="505050"/>
                </a:solidFill>
                <a:latin typeface="Arial"/>
                <a:ea typeface="Arial"/>
                <a:cs typeface="Arial"/>
                <a:sym typeface="Arial"/>
              </a:rPr>
              <a:t> or </a:t>
            </a: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AssertionError</a:t>
            </a:r>
            <a:r>
              <a:rPr lang="en-GB" sz="2400" b="0" i="0" u="none" strike="noStrike" cap="none" dirty="0">
                <a:solidFill>
                  <a:srgbClr val="505050"/>
                </a:solidFill>
                <a:latin typeface="Arial"/>
                <a:ea typeface="Arial"/>
                <a:cs typeface="Arial"/>
                <a:sym typeface="Arial"/>
              </a:rPr>
              <a:t> (which can be with an </a:t>
            </a:r>
            <a:r>
              <a:rPr lang="en-GB" sz="2400" b="0" i="0" u="none" strike="noStrike" cap="none"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assert</a:t>
            </a:r>
            <a:r>
              <a:rPr lang="en-GB" sz="2400" b="0" i="0" u="none" strike="noStrike" cap="none" dirty="0">
                <a:solidFill>
                  <a:srgbClr val="505050"/>
                </a:solidFill>
                <a:latin typeface="Arial"/>
                <a:ea typeface="Arial"/>
                <a:cs typeface="Arial"/>
                <a:sym typeface="Arial"/>
              </a:rPr>
              <a:t> statement).</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A field validator can be used on one or more fields.</a:t>
            </a:r>
            <a:endParaRPr lang="en-GB" sz="2400" dirty="0">
              <a:solidFill>
                <a:srgbClr val="505050"/>
              </a:solidFill>
            </a:endParaRP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Field Validators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9962009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Field Validators</a:t>
            </a:r>
            <a:endParaRPr sz="1400" b="0" i="0" u="none" strike="noStrike" cap="none" dirty="0">
              <a:solidFill>
                <a:srgbClr val="000000"/>
              </a:solidFill>
              <a:latin typeface="Arial"/>
              <a:ea typeface="Arial"/>
              <a:cs typeface="Arial"/>
              <a:sym typeface="Arial"/>
            </a:endParaRPr>
          </a:p>
        </p:txBody>
      </p:sp>
      <p:sp>
        <p:nvSpPr>
          <p:cNvPr id="3" name="Rectangle 1">
            <a:extLst>
              <a:ext uri="{FF2B5EF4-FFF2-40B4-BE49-F238E27FC236}">
                <a16:creationId xmlns:a16="http://schemas.microsoft.com/office/drawing/2014/main" id="{AFB73491-390A-A1E0-4497-65A17AEA7BCC}"/>
              </a:ext>
            </a:extLst>
          </p:cNvPr>
          <p:cNvSpPr>
            <a:spLocks noChangeArrowheads="1"/>
          </p:cNvSpPr>
          <p:nvPr/>
        </p:nvSpPr>
        <p:spPr bwMode="auto">
          <a:xfrm>
            <a:off x="416314" y="2079114"/>
            <a:ext cx="7677102" cy="349326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field_validator</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default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'John Doe'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min_length</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1</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age: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0</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birth_year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 </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le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current_year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9E880D"/>
                </a:solidFill>
                <a:effectLst/>
                <a:latin typeface="JetBrains Mono" panose="02000009000000000000" pitchFamily="49" charset="0"/>
                <a:cs typeface="JetBrains Mono" panose="02000009000000000000" pitchFamily="49" charset="0"/>
              </a:rPr>
              <a:t>@field_validator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'name'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9E880D"/>
                </a:solidFill>
                <a:effectLst/>
                <a:latin typeface="JetBrains Mono" panose="02000009000000000000" pitchFamily="49" charset="0"/>
                <a:cs typeface="JetBrains Mono" panose="02000009000000000000" pitchFamily="49" charset="0"/>
              </a:rPr>
              <a:t>@classmethod</a:t>
            </a:r>
            <a:br>
              <a:rPr kumimoji="0" lang="en-US" altLang="en-US" sz="1700" b="0" i="0" u="none" strike="noStrike" cap="none" normalizeH="0" baseline="0" dirty="0">
                <a:ln>
                  <a:noFill/>
                </a:ln>
                <a:solidFill>
                  <a:srgbClr val="9E880D"/>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9E880D"/>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def </a:t>
            </a:r>
            <a:r>
              <a:rPr kumimoji="0" lang="en-US" altLang="en-US" sz="1700" b="0" i="0" u="none" strike="noStrike" cap="none" normalizeH="0" baseline="0" dirty="0" err="1">
                <a:ln>
                  <a:noFill/>
                </a:ln>
                <a:solidFill>
                  <a:srgbClr val="00627A"/>
                </a:solidFill>
                <a:effectLst/>
                <a:latin typeface="JetBrains Mono" panose="02000009000000000000" pitchFamily="49" charset="0"/>
                <a:cs typeface="JetBrains Mono" panose="02000009000000000000" pitchFamily="49" charset="0"/>
              </a:rPr>
              <a:t>name_must_contain_space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cls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-&gt;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if </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not in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field:</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raise </a:t>
            </a:r>
            <a:r>
              <a:rPr kumimoji="0" lang="en-US" altLang="en-US" sz="1700" b="0" i="0" u="none" strike="noStrike" cap="none" normalizeH="0" baseline="0" dirty="0" err="1">
                <a:ln>
                  <a:noFill/>
                </a:ln>
                <a:solidFill>
                  <a:srgbClr val="000080"/>
                </a:solidFill>
                <a:effectLst/>
                <a:latin typeface="JetBrains Mono" panose="02000009000000000000" pitchFamily="49" charset="0"/>
                <a:cs typeface="JetBrains Mono" panose="02000009000000000000" pitchFamily="49" charset="0"/>
              </a:rPr>
              <a:t>ValueError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'Name must contain a space'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return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field</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
        <p:nvSpPr>
          <p:cNvPr id="2" name="Google Shape;339;p12">
            <a:extLst>
              <a:ext uri="{FF2B5EF4-FFF2-40B4-BE49-F238E27FC236}">
                <a16:creationId xmlns:a16="http://schemas.microsoft.com/office/drawing/2014/main" id="{BEBDF890-6E18-9186-634E-9D74C35C5613}"/>
              </a:ext>
            </a:extLst>
          </p:cNvPr>
          <p:cNvSpPr/>
          <p:nvPr/>
        </p:nvSpPr>
        <p:spPr>
          <a:xfrm>
            <a:off x="416314" y="1378611"/>
            <a:ext cx="10719460"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We will focus on “after” validators, which use the following syntax:</a:t>
            </a:r>
            <a:endParaRPr lang="en-GB" sz="2400" b="0" i="0" u="none" strike="noStrike" cap="none" dirty="0">
              <a:solidFill>
                <a:srgbClr val="505050"/>
              </a:solidFill>
              <a:latin typeface="Arial"/>
              <a:ea typeface="Arial"/>
              <a:cs typeface="Arial"/>
              <a:sym typeface="Arial"/>
            </a:endParaRPr>
          </a:p>
        </p:txBody>
      </p:sp>
    </p:spTree>
    <p:extLst>
      <p:ext uri="{BB962C8B-B14F-4D97-AF65-F5344CB8AC3E}">
        <p14:creationId xmlns:p14="http://schemas.microsoft.com/office/powerpoint/2010/main" val="1584030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37856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Annotated validators have similar functionality to field validators but allow for greater reusability between </a:t>
            </a:r>
            <a:r>
              <a:rPr lang="en-GB" sz="2400" b="0" i="0" u="none" strike="noStrike" cap="none" dirty="0" err="1">
                <a:solidFill>
                  <a:srgbClr val="505050"/>
                </a:solidFill>
                <a:latin typeface="Arial"/>
                <a:ea typeface="Arial"/>
                <a:cs typeface="Arial"/>
                <a:sym typeface="Arial"/>
              </a:rPr>
              <a:t>Pydantic</a:t>
            </a:r>
            <a:r>
              <a:rPr lang="en-GB" sz="2400" b="0" i="0" u="none" strike="noStrike" cap="none" dirty="0">
                <a:solidFill>
                  <a:srgbClr val="505050"/>
                </a:solidFill>
                <a:latin typeface="Arial"/>
                <a:ea typeface="Arial"/>
                <a:cs typeface="Arial"/>
                <a:sym typeface="Arial"/>
              </a:rPr>
              <a:t> models.</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They use </a:t>
            </a: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typing.Annotated</a:t>
            </a:r>
            <a:r>
              <a:rPr lang="en-GB" sz="2400" b="0" i="0" u="none" strike="noStrike" cap="none" dirty="0">
                <a:solidFill>
                  <a:srgbClr val="505050"/>
                </a:solidFill>
                <a:latin typeface="JetBrains Mono" panose="02000009000000000000" pitchFamily="49" charset="0"/>
                <a:ea typeface="JetBrains Mono" panose="02000009000000000000" pitchFamily="49" charset="0"/>
                <a:cs typeface="JetBrains Mono" panose="02000009000000000000" pitchFamily="49" charset="0"/>
                <a:sym typeface="Arial"/>
              </a:rPr>
              <a:t> </a:t>
            </a:r>
            <a:r>
              <a:rPr lang="en-GB" sz="2400" b="0" i="0" u="none" strike="noStrike" cap="none" dirty="0">
                <a:solidFill>
                  <a:srgbClr val="505050"/>
                </a:solidFill>
                <a:latin typeface="+mj-lt"/>
                <a:ea typeface="JetBrains Mono" panose="02000009000000000000" pitchFamily="49" charset="0"/>
                <a:cs typeface="JetBrains Mono" panose="02000009000000000000" pitchFamily="49" charset="0"/>
                <a:sym typeface="Arial"/>
              </a:rPr>
              <a:t>to apply a validator to a type.</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In particular, they can be used to define custom types which </a:t>
            </a:r>
            <a:r>
              <a:rPr lang="en-GB" sz="2400" b="0" i="0" u="none" strike="noStrike" cap="none" dirty="0" err="1">
                <a:solidFill>
                  <a:srgbClr val="505050"/>
                </a:solidFill>
                <a:latin typeface="Arial"/>
                <a:ea typeface="Arial"/>
                <a:cs typeface="Arial"/>
                <a:sym typeface="Arial"/>
              </a:rPr>
              <a:t>Pydantic</a:t>
            </a:r>
            <a:r>
              <a:rPr lang="en-GB" sz="2400" b="0" i="0" u="none" strike="noStrike" cap="none" dirty="0">
                <a:solidFill>
                  <a:srgbClr val="505050"/>
                </a:solidFill>
                <a:latin typeface="Arial"/>
                <a:ea typeface="Arial"/>
                <a:cs typeface="Arial"/>
                <a:sym typeface="Arial"/>
              </a:rPr>
              <a:t> can validate against.</a:t>
            </a: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endParaRPr lang="en-GB" sz="2400" b="0" i="0" u="none" strike="noStrike" cap="none" dirty="0">
              <a:solidFill>
                <a:srgbClr val="50505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Further details about custom types in Python are set out in PEP 593: </a:t>
            </a:r>
            <a:r>
              <a:rPr lang="en-GB" sz="2400" b="0" i="0" u="none" strike="noStrike" cap="none" dirty="0">
                <a:solidFill>
                  <a:srgbClr val="505050"/>
                </a:solidFill>
                <a:latin typeface="Arial"/>
                <a:ea typeface="Arial"/>
                <a:cs typeface="Arial"/>
                <a:sym typeface="Arial"/>
                <a:hlinkClick r:id="rId3"/>
              </a:rPr>
              <a:t>https://peps.python.org/pep-0593/</a:t>
            </a:r>
            <a:endParaRPr lang="en-GB" sz="2400" b="0" i="0" u="none" strike="noStrike" cap="none" dirty="0">
              <a:solidFill>
                <a:srgbClr val="505050"/>
              </a:solidFill>
              <a:latin typeface="Arial"/>
              <a:ea typeface="Arial"/>
              <a:cs typeface="Arial"/>
              <a:sym typeface="Arial"/>
            </a:endParaRP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Annotated </a:t>
            </a:r>
            <a:r>
              <a:rPr lang="en-GB" sz="4400" b="1" i="0" u="none" strike="noStrike" cap="none" dirty="0">
                <a:solidFill>
                  <a:srgbClr val="2E2D62"/>
                </a:solidFill>
                <a:latin typeface="Arial"/>
                <a:ea typeface="Arial"/>
                <a:cs typeface="Arial"/>
                <a:sym typeface="Arial"/>
              </a:rPr>
              <a:t>Validators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3021268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 name="Rectangle 2">
            <a:extLst>
              <a:ext uri="{FF2B5EF4-FFF2-40B4-BE49-F238E27FC236}">
                <a16:creationId xmlns:a16="http://schemas.microsoft.com/office/drawing/2014/main" id="{AB56D98A-5211-D620-6A68-82E68835E3E2}"/>
              </a:ext>
            </a:extLst>
          </p:cNvPr>
          <p:cNvSpPr>
            <a:spLocks noChangeArrowheads="1"/>
          </p:cNvSpPr>
          <p:nvPr/>
        </p:nvSpPr>
        <p:spPr bwMode="auto">
          <a:xfrm>
            <a:off x="440659" y="1414311"/>
            <a:ext cx="9648795" cy="401648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pydantic.functional_validators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AfterValidator</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typing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Annotated</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def </a:t>
            </a:r>
            <a:r>
              <a:rPr kumimoji="0" lang="en-US" altLang="en-US" sz="1700" b="0" i="0" u="none" strike="noStrike" cap="none" normalizeH="0" baseline="0" dirty="0" err="1">
                <a:ln>
                  <a:noFill/>
                </a:ln>
                <a:solidFill>
                  <a:srgbClr val="00627A"/>
                </a:solidFill>
                <a:effectLst/>
                <a:latin typeface="JetBrains Mono" panose="02000009000000000000" pitchFamily="49" charset="0"/>
                <a:cs typeface="JetBrains Mono" panose="02000009000000000000" pitchFamily="49" charset="0"/>
              </a:rPr>
              <a:t>name_must_contain_space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(field: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-&gt;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if </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not in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field:</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raise </a:t>
            </a:r>
            <a:r>
              <a:rPr kumimoji="0" lang="en-US" altLang="en-US" sz="1700" b="0" i="0" u="none" strike="noStrike" cap="none" normalizeH="0" baseline="0" dirty="0" err="1">
                <a:ln>
                  <a:noFill/>
                </a:ln>
                <a:solidFill>
                  <a:srgbClr val="000080"/>
                </a:solidFill>
                <a:effectLst/>
                <a:latin typeface="JetBrains Mono" panose="02000009000000000000" pitchFamily="49" charset="0"/>
                <a:cs typeface="JetBrains Mono" panose="02000009000000000000" pitchFamily="49" charset="0"/>
              </a:rPr>
              <a:t>ValueError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'Name must contain a space'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return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field</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str_with_space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Annotated[</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AfterValidator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name_must_contain_space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err="1">
                <a:ln>
                  <a:noFill/>
                </a:ln>
                <a:solidFill>
                  <a:srgbClr val="000000"/>
                </a:solidFill>
                <a:effectLst/>
                <a:latin typeface="JetBrains Mono" panose="02000009000000000000" pitchFamily="49" charset="0"/>
                <a:cs typeface="JetBrains Mono" panose="02000009000000000000" pitchFamily="49" charset="0"/>
              </a:rPr>
              <a:t>str_with_space</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default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'John Doe'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min_length</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1</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age: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0</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birth_year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 </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le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current_year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Annotated Validators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7022486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267761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Model validators are like field validators, but apply to the whole model, and are executed when all of the fields have been validated and the model constructed.</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They are usually used to resolve the dependence of one field on another.</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We will focus on “after” validators, which use the following syntax:</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Model </a:t>
            </a:r>
            <a:r>
              <a:rPr lang="en-GB" sz="4400" b="1" i="0" u="none" strike="noStrike" cap="none" dirty="0">
                <a:solidFill>
                  <a:srgbClr val="2E2D62"/>
                </a:solidFill>
                <a:latin typeface="Arial"/>
                <a:ea typeface="Arial"/>
                <a:cs typeface="Arial"/>
                <a:sym typeface="Arial"/>
              </a:rPr>
              <a:t>Validators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9369277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Model </a:t>
            </a:r>
            <a:r>
              <a:rPr lang="en-GB" sz="4400" b="1" i="0" u="none" strike="noStrike" cap="none" dirty="0">
                <a:solidFill>
                  <a:srgbClr val="2E2D62"/>
                </a:solidFill>
                <a:latin typeface="Arial"/>
                <a:ea typeface="Arial"/>
                <a:cs typeface="Arial"/>
                <a:sym typeface="Arial"/>
              </a:rPr>
              <a:t>Validators</a:t>
            </a:r>
            <a:endParaRPr sz="1400" b="0" i="0" u="none" strike="noStrike" cap="none" dirty="0">
              <a:solidFill>
                <a:srgbClr val="000000"/>
              </a:solidFill>
              <a:latin typeface="Arial"/>
              <a:ea typeface="Arial"/>
              <a:cs typeface="Arial"/>
              <a:sym typeface="Arial"/>
            </a:endParaRPr>
          </a:p>
        </p:txBody>
      </p:sp>
      <p:sp>
        <p:nvSpPr>
          <p:cNvPr id="3" name="Rectangle 2">
            <a:extLst>
              <a:ext uri="{FF2B5EF4-FFF2-40B4-BE49-F238E27FC236}">
                <a16:creationId xmlns:a16="http://schemas.microsoft.com/office/drawing/2014/main" id="{CA68C275-1BC4-6806-2CD2-60ABFD64D0B3}"/>
              </a:ext>
            </a:extLst>
          </p:cNvPr>
          <p:cNvSpPr>
            <a:spLocks noChangeArrowheads="1"/>
          </p:cNvSpPr>
          <p:nvPr/>
        </p:nvSpPr>
        <p:spPr bwMode="auto">
          <a:xfrm>
            <a:off x="416314" y="1154675"/>
            <a:ext cx="8202887" cy="453970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model_validator</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datetime</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current_year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datetime.date.today</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().year</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default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'John Doe'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min_length</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1</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age: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0</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birth_year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 </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le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current_year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9E880D"/>
                </a:solidFill>
                <a:effectLst/>
                <a:latin typeface="JetBrains Mono" panose="02000009000000000000" pitchFamily="49" charset="0"/>
                <a:cs typeface="JetBrains Mono" panose="02000009000000000000" pitchFamily="49" charset="0"/>
              </a:rPr>
              <a:t>@model_validator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mode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'after'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def </a:t>
            </a:r>
            <a:r>
              <a:rPr kumimoji="0" lang="en-US" altLang="en-US" sz="1700" b="0" i="0" u="none" strike="noStrike" cap="none" normalizeH="0" baseline="0" dirty="0" err="1">
                <a:ln>
                  <a:noFill/>
                </a:ln>
                <a:solidFill>
                  <a:srgbClr val="00627A"/>
                </a:solidFill>
                <a:effectLst/>
                <a:latin typeface="JetBrains Mono" panose="02000009000000000000" pitchFamily="49" charset="0"/>
                <a:cs typeface="JetBrains Mono" panose="02000009000000000000" pitchFamily="49" charset="0"/>
              </a:rPr>
              <a:t>check_birth_year_matches_age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-&gt;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if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.birth_year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current_year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.age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and</a:t>
            </a:r>
            <a:b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.birth_year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current_year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.age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1</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raise </a:t>
            </a:r>
            <a:r>
              <a:rPr kumimoji="0" lang="en-US" altLang="en-US" sz="1700" b="0" i="0" u="none" strike="noStrike" cap="none" normalizeH="0" baseline="0" dirty="0" err="1">
                <a:ln>
                  <a:noFill/>
                </a:ln>
                <a:solidFill>
                  <a:srgbClr val="000080"/>
                </a:solidFill>
                <a:effectLst/>
                <a:latin typeface="JetBrains Mono" panose="02000009000000000000" pitchFamily="49" charset="0"/>
                <a:cs typeface="JetBrains Mono" panose="02000009000000000000" pitchFamily="49" charset="0"/>
              </a:rPr>
              <a:t>ValueError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'Age does not match birth year'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return </a:t>
            </a:r>
            <a:r>
              <a:rPr kumimoji="0" lang="en-US" altLang="en-US" sz="1700" b="0" i="0" u="none" strike="noStrike" cap="none" normalizeH="0" baseline="0" dirty="0">
                <a:ln>
                  <a:noFill/>
                </a:ln>
                <a:solidFill>
                  <a:srgbClr val="94558D"/>
                </a:solidFill>
                <a:effectLst/>
                <a:latin typeface="JetBrains Mono" panose="02000009000000000000" pitchFamily="49" charset="0"/>
                <a:cs typeface="JetBrains Mono" panose="02000009000000000000" pitchFamily="49" charset="0"/>
              </a:rPr>
              <a:t>self</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08811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6632186" cy="341627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Use the Field function to ensure we cannot have a negative amount of sugar.</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Use the Literal/</a:t>
            </a:r>
            <a:r>
              <a:rPr lang="en-GB" sz="2400" dirty="0">
                <a:solidFill>
                  <a:srgbClr val="505050"/>
                </a:solidFill>
              </a:rPr>
              <a:t>E</a:t>
            </a:r>
            <a:r>
              <a:rPr lang="en-GB" sz="2400" b="0" i="0" u="none" strike="noStrike" cap="none" dirty="0">
                <a:solidFill>
                  <a:srgbClr val="505050"/>
                </a:solidFill>
                <a:latin typeface="Arial"/>
                <a:ea typeface="Arial"/>
                <a:cs typeface="Arial"/>
                <a:sym typeface="Arial"/>
              </a:rPr>
              <a:t>nums to define a set of countries, the coffee methods (traditional, </a:t>
            </a:r>
            <a:r>
              <a:rPr lang="en-GB" sz="2400" b="0" i="0" u="none" strike="noStrike" cap="none" dirty="0" err="1">
                <a:solidFill>
                  <a:srgbClr val="505050"/>
                </a:solidFill>
                <a:latin typeface="Arial"/>
                <a:ea typeface="Arial"/>
                <a:cs typeface="Arial"/>
                <a:sym typeface="Arial"/>
              </a:rPr>
              <a:t>aeropress</a:t>
            </a:r>
            <a:r>
              <a:rPr lang="en-GB" sz="2400" b="0" i="0" u="none" strike="noStrike" cap="none" dirty="0">
                <a:solidFill>
                  <a:srgbClr val="505050"/>
                </a:solidFill>
                <a:latin typeface="Arial"/>
                <a:ea typeface="Arial"/>
                <a:cs typeface="Arial"/>
                <a:sym typeface="Arial"/>
              </a:rPr>
              <a:t>, pour over and </a:t>
            </a:r>
            <a:r>
              <a:rPr lang="en-GB" sz="2400" b="0" i="0" u="none" strike="noStrike" cap="none" dirty="0" err="1">
                <a:solidFill>
                  <a:srgbClr val="505050"/>
                </a:solidFill>
                <a:latin typeface="Arial"/>
                <a:ea typeface="Arial"/>
                <a:cs typeface="Arial"/>
                <a:sym typeface="Arial"/>
              </a:rPr>
              <a:t>chemex</a:t>
            </a:r>
            <a:r>
              <a:rPr lang="en-GB" sz="2400" b="0" i="0" u="none" strike="noStrike" cap="none" dirty="0">
                <a:solidFill>
                  <a:srgbClr val="505050"/>
                </a:solidFill>
                <a:latin typeface="Arial"/>
                <a:ea typeface="Arial"/>
                <a:cs typeface="Arial"/>
                <a:sym typeface="Arial"/>
              </a:rPr>
              <a:t>) and sizes</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If the mood takes you . . . come up with some custom names for coffee sizes.</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Coffee Validation</a:t>
            </a:r>
            <a:endParaRPr sz="1400" b="0" i="0" u="none" strike="noStrike" cap="none" dirty="0">
              <a:solidFill>
                <a:srgbClr val="000000"/>
              </a:solidFill>
              <a:latin typeface="Arial"/>
              <a:ea typeface="Arial"/>
              <a:cs typeface="Arial"/>
              <a:sym typeface="Arial"/>
            </a:endParaRPr>
          </a:p>
        </p:txBody>
      </p:sp>
      <p:pic>
        <p:nvPicPr>
          <p:cNvPr id="2" name="Picture 1" descr="A menu with a list of coffee beans and coffee beans&#10;&#10;Description automatically generated">
            <a:extLst>
              <a:ext uri="{FF2B5EF4-FFF2-40B4-BE49-F238E27FC236}">
                <a16:creationId xmlns:a16="http://schemas.microsoft.com/office/drawing/2014/main" id="{35B7FA82-8BEF-A64B-AC38-D848669B2E4C}"/>
              </a:ext>
            </a:extLst>
          </p:cNvPr>
          <p:cNvPicPr>
            <a:picLocks noChangeAspect="1"/>
          </p:cNvPicPr>
          <p:nvPr/>
        </p:nvPicPr>
        <p:blipFill>
          <a:blip r:embed="rId3"/>
          <a:stretch>
            <a:fillRect/>
          </a:stretch>
        </p:blipFill>
        <p:spPr>
          <a:xfrm>
            <a:off x="7048500" y="0"/>
            <a:ext cx="5143500" cy="6858000"/>
          </a:xfrm>
          <a:prstGeom prst="rect">
            <a:avLst/>
          </a:prstGeom>
        </p:spPr>
      </p:pic>
      <p:sp>
        <p:nvSpPr>
          <p:cNvPr id="3" name="Google Shape;311;p8">
            <a:extLst>
              <a:ext uri="{FF2B5EF4-FFF2-40B4-BE49-F238E27FC236}">
                <a16:creationId xmlns:a16="http://schemas.microsoft.com/office/drawing/2014/main" id="{B54C5DC4-A4A1-AF9F-80E9-35F4267ED914}"/>
              </a:ext>
            </a:extLst>
          </p:cNvPr>
          <p:cNvSpPr txBox="1"/>
          <p:nvPr/>
        </p:nvSpPr>
        <p:spPr>
          <a:xfrm>
            <a:off x="10783079" y="6540860"/>
            <a:ext cx="1408921"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GB" sz="800" b="0" i="0" u="none" strike="noStrike" cap="none" dirty="0">
                <a:solidFill>
                  <a:schemeClr val="bg1"/>
                </a:solidFill>
                <a:latin typeface="Arial"/>
                <a:ea typeface="Arial"/>
                <a:cs typeface="Arial"/>
                <a:sym typeface="Arial"/>
              </a:rPr>
              <a:t>Image ©Restaurant Guru</a:t>
            </a:r>
            <a:endParaRPr sz="1400" b="0" i="0" u="none" strike="noStrike" cap="none" dirty="0">
              <a:solidFill>
                <a:schemeClr val="bg1"/>
              </a:solidFill>
              <a:latin typeface="Arial"/>
              <a:ea typeface="Arial"/>
              <a:cs typeface="Arial"/>
              <a:sym typeface="Arial"/>
            </a:endParaRPr>
          </a:p>
        </p:txBody>
      </p:sp>
    </p:spTree>
    <p:extLst>
      <p:ext uri="{BB962C8B-B14F-4D97-AF65-F5344CB8AC3E}">
        <p14:creationId xmlns:p14="http://schemas.microsoft.com/office/powerpoint/2010/main" val="27567419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0" name="Google Shape;340;p12"/>
          <p:cNvSpPr txBox="1"/>
          <p:nvPr/>
        </p:nvSpPr>
        <p:spPr>
          <a:xfrm>
            <a:off x="403341" y="345182"/>
            <a:ext cx="6356456"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Coffee Size</a:t>
            </a:r>
            <a:endParaRPr sz="1400" b="0" i="0" u="none" strike="noStrike" cap="none" dirty="0">
              <a:solidFill>
                <a:srgbClr val="000000"/>
              </a:solidFill>
              <a:latin typeface="Arial"/>
              <a:ea typeface="Arial"/>
              <a:cs typeface="Arial"/>
              <a:sym typeface="Arial"/>
            </a:endParaRPr>
          </a:p>
        </p:txBody>
      </p:sp>
      <p:pic>
        <p:nvPicPr>
          <p:cNvPr id="8" name="Picture 7">
            <a:extLst>
              <a:ext uri="{FF2B5EF4-FFF2-40B4-BE49-F238E27FC236}">
                <a16:creationId xmlns:a16="http://schemas.microsoft.com/office/drawing/2014/main" id="{AFC0DD88-3D30-8C76-1F0F-E0527BAC4BBD}"/>
              </a:ext>
            </a:extLst>
          </p:cNvPr>
          <p:cNvPicPr>
            <a:picLocks noChangeAspect="1"/>
          </p:cNvPicPr>
          <p:nvPr/>
        </p:nvPicPr>
        <p:blipFill rotWithShape="1">
          <a:blip r:embed="rId3"/>
          <a:srcRect l="1454" t="54422" r="32500" b="6802"/>
          <a:stretch/>
        </p:blipFill>
        <p:spPr>
          <a:xfrm>
            <a:off x="403338" y="1387942"/>
            <a:ext cx="11732325" cy="3874523"/>
          </a:xfrm>
          <a:prstGeom prst="rect">
            <a:avLst/>
          </a:prstGeom>
        </p:spPr>
      </p:pic>
    </p:spTree>
    <p:extLst>
      <p:ext uri="{BB962C8B-B14F-4D97-AF65-F5344CB8AC3E}">
        <p14:creationId xmlns:p14="http://schemas.microsoft.com/office/powerpoint/2010/main" val="23131897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6632186" cy="415494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Use validators</a:t>
            </a:r>
            <a:r>
              <a:rPr lang="en-GB" sz="2400" dirty="0">
                <a:solidFill>
                  <a:srgbClr val="505050"/>
                </a:solidFill>
              </a:rPr>
              <a:t> to make sure that:</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a:solidFill>
                  <a:srgbClr val="505050"/>
                </a:solidFill>
                <a:latin typeface="Arial"/>
                <a:ea typeface="Arial"/>
                <a:cs typeface="Arial"/>
                <a:sym typeface="Arial"/>
              </a:rPr>
              <a:t>we can’t have milk and cream together, </a:t>
            </a:r>
          </a:p>
          <a:p>
            <a:pPr marL="342900" indent="-342900">
              <a:buSzPts val="2400"/>
              <a:buFont typeface="Arial" panose="020B0604020202020204" pitchFamily="34" charset="0"/>
              <a:buChar char="•"/>
            </a:pPr>
            <a:r>
              <a:rPr lang="en-GB" sz="2400" dirty="0">
                <a:solidFill>
                  <a:srgbClr val="505050"/>
                </a:solidFill>
              </a:rPr>
              <a:t>we can only have an</a:t>
            </a:r>
            <a:r>
              <a:rPr lang="en-GB" sz="2400" b="0" i="0" u="none" strike="noStrike" cap="none" dirty="0">
                <a:solidFill>
                  <a:srgbClr val="505050"/>
                </a:solidFill>
                <a:latin typeface="Arial"/>
                <a:ea typeface="Arial"/>
                <a:cs typeface="Arial"/>
                <a:sym typeface="Arial"/>
              </a:rPr>
              <a:t> odd number of sugars (or zero),</a:t>
            </a: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a:solidFill>
                  <a:srgbClr val="505050"/>
                </a:solidFill>
                <a:latin typeface="Arial"/>
                <a:ea typeface="Arial"/>
                <a:cs typeface="Arial"/>
                <a:sym typeface="Arial"/>
              </a:rPr>
              <a:t>the </a:t>
            </a:r>
            <a:r>
              <a:rPr lang="en-GB" sz="2400" b="0" i="0" u="none" strike="noStrike" cap="none" dirty="0" err="1">
                <a:solidFill>
                  <a:srgbClr val="505050"/>
                </a:solidFill>
                <a:latin typeface="Arial"/>
                <a:ea typeface="Arial"/>
                <a:cs typeface="Arial"/>
                <a:sym typeface="Arial"/>
              </a:rPr>
              <a:t>chemex</a:t>
            </a:r>
            <a:r>
              <a:rPr lang="en-GB" sz="2400" b="0" i="0" u="none" strike="noStrike" cap="none" dirty="0">
                <a:solidFill>
                  <a:srgbClr val="505050"/>
                </a:solidFill>
                <a:latin typeface="Arial"/>
                <a:ea typeface="Arial"/>
                <a:cs typeface="Arial"/>
                <a:sym typeface="Arial"/>
              </a:rPr>
              <a:t> method is only available for the largest size coffee.</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Extra: Create a UUID for an order number field. What’s the </a:t>
            </a:r>
            <a:r>
              <a:rPr lang="en-GB" sz="2400" dirty="0">
                <a:solidFill>
                  <a:srgbClr val="505050"/>
                </a:solidFill>
              </a:rPr>
              <a:t>default? How do we prevent it from being changed</a:t>
            </a:r>
            <a:r>
              <a:rPr lang="en-GB" sz="2400" b="0" i="0" u="none" strike="noStrike" cap="none" dirty="0">
                <a:solidFill>
                  <a:srgbClr val="505050"/>
                </a:solidFill>
                <a:latin typeface="Arial"/>
                <a:ea typeface="Arial"/>
                <a:cs typeface="Arial"/>
                <a:sym typeface="Arial"/>
              </a:rPr>
              <a:t> . . .</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Coffee Validation</a:t>
            </a:r>
            <a:endParaRPr sz="1400" b="0" i="0" u="none" strike="noStrike" cap="none" dirty="0">
              <a:solidFill>
                <a:srgbClr val="000000"/>
              </a:solidFill>
              <a:latin typeface="Arial"/>
              <a:ea typeface="Arial"/>
              <a:cs typeface="Arial"/>
              <a:sym typeface="Arial"/>
            </a:endParaRPr>
          </a:p>
        </p:txBody>
      </p:sp>
      <p:pic>
        <p:nvPicPr>
          <p:cNvPr id="2" name="Picture 1" descr="A menu with a list of coffee beans and coffee beans&#10;&#10;Description automatically generated">
            <a:extLst>
              <a:ext uri="{FF2B5EF4-FFF2-40B4-BE49-F238E27FC236}">
                <a16:creationId xmlns:a16="http://schemas.microsoft.com/office/drawing/2014/main" id="{2A9E90FC-C7EF-FAD0-3814-90FED3EFBE31}"/>
              </a:ext>
            </a:extLst>
          </p:cNvPr>
          <p:cNvPicPr>
            <a:picLocks noChangeAspect="1"/>
          </p:cNvPicPr>
          <p:nvPr/>
        </p:nvPicPr>
        <p:blipFill>
          <a:blip r:embed="rId3"/>
          <a:stretch>
            <a:fillRect/>
          </a:stretch>
        </p:blipFill>
        <p:spPr>
          <a:xfrm>
            <a:off x="7048500" y="0"/>
            <a:ext cx="5143500" cy="6858000"/>
          </a:xfrm>
          <a:prstGeom prst="rect">
            <a:avLst/>
          </a:prstGeom>
        </p:spPr>
      </p:pic>
      <p:sp>
        <p:nvSpPr>
          <p:cNvPr id="3" name="Google Shape;311;p8">
            <a:extLst>
              <a:ext uri="{FF2B5EF4-FFF2-40B4-BE49-F238E27FC236}">
                <a16:creationId xmlns:a16="http://schemas.microsoft.com/office/drawing/2014/main" id="{18E6D3DA-C2ED-787E-9BF2-2688559F4515}"/>
              </a:ext>
            </a:extLst>
          </p:cNvPr>
          <p:cNvSpPr txBox="1"/>
          <p:nvPr/>
        </p:nvSpPr>
        <p:spPr>
          <a:xfrm>
            <a:off x="10783079" y="6512818"/>
            <a:ext cx="1408921"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GB" sz="800" b="0" i="0" u="none" strike="noStrike" cap="none" dirty="0">
                <a:solidFill>
                  <a:schemeClr val="bg1"/>
                </a:solidFill>
                <a:latin typeface="Arial"/>
                <a:ea typeface="Arial"/>
                <a:cs typeface="Arial"/>
                <a:sym typeface="Arial"/>
              </a:rPr>
              <a:t>Image ©Restaurant Guru</a:t>
            </a:r>
            <a:endParaRPr sz="1400" b="0" i="0" u="none" strike="noStrike" cap="none" dirty="0">
              <a:solidFill>
                <a:schemeClr val="bg1"/>
              </a:solidFill>
              <a:latin typeface="Arial"/>
              <a:ea typeface="Arial"/>
              <a:cs typeface="Arial"/>
              <a:sym typeface="Arial"/>
            </a:endParaRPr>
          </a:p>
        </p:txBody>
      </p:sp>
    </p:spTree>
    <p:extLst>
      <p:ext uri="{BB962C8B-B14F-4D97-AF65-F5344CB8AC3E}">
        <p14:creationId xmlns:p14="http://schemas.microsoft.com/office/powerpoint/2010/main" val="34351562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267761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 </a:t>
            </a: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model_config</a:t>
            </a:r>
            <a:r>
              <a:rPr lang="en-GB" sz="2400" b="0" i="0" u="none" strike="noStrike" cap="none" dirty="0">
                <a:solidFill>
                  <a:srgbClr val="505050"/>
                </a:solidFill>
                <a:latin typeface="Arial"/>
                <a:ea typeface="Arial"/>
                <a:cs typeface="Arial"/>
                <a:sym typeface="Arial"/>
              </a:rPr>
              <a:t> is a dictionary of options that apply to the model.</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The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model_config</a:t>
            </a:r>
            <a:r>
              <a:rPr lang="en-GB" sz="2400" dirty="0">
                <a:solidFill>
                  <a:srgbClr val="505050"/>
                </a:solidFill>
              </a:rPr>
              <a:t> controls the behaviour of the entire model, and can be used to apply some options in the Field function throughout.</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When inheriting a </a:t>
            </a:r>
            <a:r>
              <a:rPr lang="en-GB" sz="2400" dirty="0" err="1">
                <a:solidFill>
                  <a:srgbClr val="505050"/>
                </a:solidFill>
              </a:rPr>
              <a:t>pydantic</a:t>
            </a:r>
            <a:r>
              <a:rPr lang="en-GB" sz="2400" dirty="0">
                <a:solidFill>
                  <a:srgbClr val="505050"/>
                </a:solidFill>
              </a:rPr>
              <a:t> model, the config is also inherited, with any additional config options merged in.</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Model </a:t>
            </a:r>
            <a:r>
              <a:rPr lang="en-GB" sz="4400" b="1" i="0" u="none" strike="noStrike" cap="none" dirty="0">
                <a:solidFill>
                  <a:srgbClr val="2E2D62"/>
                </a:solidFill>
                <a:latin typeface="Arial"/>
                <a:ea typeface="Arial"/>
                <a:cs typeface="Arial"/>
                <a:sym typeface="Arial"/>
              </a:rPr>
              <a:t>Config</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006378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blip>
          <a:stretch>
            <a:fillRect/>
          </a:stretch>
        </a:blipFill>
        <a:effectLst/>
      </p:bgPr>
    </p:bg>
    <p:spTree>
      <p:nvGrpSpPr>
        <p:cNvPr id="1" name="Shape 246"/>
        <p:cNvGrpSpPr/>
        <p:nvPr/>
      </p:nvGrpSpPr>
      <p:grpSpPr>
        <a:xfrm>
          <a:off x="0" y="0"/>
          <a:ext cx="0" cy="0"/>
          <a:chOff x="0" y="0"/>
          <a:chExt cx="0" cy="0"/>
        </a:xfrm>
      </p:grpSpPr>
      <p:pic>
        <p:nvPicPr>
          <p:cNvPr id="248" name="Google Shape;248;p1"/>
          <p:cNvPicPr preferRelativeResize="0"/>
          <p:nvPr/>
        </p:nvPicPr>
        <p:blipFill rotWithShape="1">
          <a:blip r:embed="rId4">
            <a:alphaModFix/>
          </a:blip>
          <a:srcRect/>
          <a:stretch/>
        </p:blipFill>
        <p:spPr>
          <a:xfrm>
            <a:off x="177275" y="155575"/>
            <a:ext cx="3619500" cy="18669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Model </a:t>
            </a:r>
            <a:r>
              <a:rPr lang="en-GB" sz="4400" b="1" i="0" u="none" strike="noStrike" cap="none" dirty="0">
                <a:solidFill>
                  <a:srgbClr val="2E2D62"/>
                </a:solidFill>
                <a:latin typeface="Arial"/>
                <a:ea typeface="Arial"/>
                <a:cs typeface="Arial"/>
                <a:sym typeface="Arial"/>
              </a:rPr>
              <a:t>Config</a:t>
            </a:r>
            <a:endParaRPr sz="1400" b="0" i="0" u="none" strike="noStrike" cap="none" dirty="0">
              <a:solidFill>
                <a:srgbClr val="000000"/>
              </a:solidFill>
              <a:latin typeface="Arial"/>
              <a:ea typeface="Arial"/>
              <a:cs typeface="Arial"/>
              <a:sym typeface="Arial"/>
            </a:endParaRPr>
          </a:p>
        </p:txBody>
      </p:sp>
      <p:sp>
        <p:nvSpPr>
          <p:cNvPr id="3" name="Rectangle 2">
            <a:extLst>
              <a:ext uri="{FF2B5EF4-FFF2-40B4-BE49-F238E27FC236}">
                <a16:creationId xmlns:a16="http://schemas.microsoft.com/office/drawing/2014/main" id="{14C62F74-8F60-F035-3955-96E3ACDA33EB}"/>
              </a:ext>
            </a:extLst>
          </p:cNvPr>
          <p:cNvSpPr>
            <a:spLocks noChangeArrowheads="1"/>
          </p:cNvSpPr>
          <p:nvPr/>
        </p:nvSpPr>
        <p:spPr bwMode="auto">
          <a:xfrm>
            <a:off x="416314" y="1387942"/>
            <a:ext cx="7414209" cy="192360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ConfigDict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model_config</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ConfigDict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str_max_length</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10</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default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'John Doe'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min_length</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1</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
        <p:nvSpPr>
          <p:cNvPr id="4" name="Rectangle 3">
            <a:extLst>
              <a:ext uri="{FF2B5EF4-FFF2-40B4-BE49-F238E27FC236}">
                <a16:creationId xmlns:a16="http://schemas.microsoft.com/office/drawing/2014/main" id="{A688BBCD-5FC1-5002-94E4-563BD2A622A8}"/>
              </a:ext>
            </a:extLst>
          </p:cNvPr>
          <p:cNvSpPr>
            <a:spLocks noChangeArrowheads="1"/>
          </p:cNvSpPr>
          <p:nvPr/>
        </p:nvSpPr>
        <p:spPr bwMode="auto">
          <a:xfrm>
            <a:off x="403340" y="3997772"/>
            <a:ext cx="7414209" cy="1400383"/>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str_max_length</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10</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Field(</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default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'John Doe'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min_length</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1</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574117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230828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 config options are listed here: </a:t>
            </a:r>
            <a:r>
              <a:rPr lang="en-GB" sz="2400" b="0" i="0" u="none" strike="noStrike" cap="none" dirty="0">
                <a:solidFill>
                  <a:srgbClr val="505050"/>
                </a:solidFill>
                <a:latin typeface="Arial"/>
                <a:ea typeface="Arial"/>
                <a:cs typeface="Arial"/>
                <a:sym typeface="Arial"/>
                <a:hlinkClick r:id="rId3"/>
              </a:rPr>
              <a:t>https://docs.pydantic.dev/latest/api/config/</a:t>
            </a:r>
            <a:endParaRPr lang="en-GB" sz="2400" b="0" i="0" u="none" strike="noStrike" cap="none" dirty="0">
              <a:solidFill>
                <a:srgbClr val="50505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There are two options I have found particularly useful:</a:t>
            </a:r>
          </a:p>
          <a:p>
            <a:pPr marL="0" marR="0" lvl="0" indent="0" algn="l" rtl="0">
              <a:lnSpc>
                <a:spcPct val="100000"/>
              </a:lnSpc>
              <a:spcBef>
                <a:spcPts val="0"/>
              </a:spcBef>
              <a:spcAft>
                <a:spcPts val="0"/>
              </a:spcAft>
              <a:buClr>
                <a:srgbClr val="000000"/>
              </a:buClr>
              <a:buSzPts val="2400"/>
              <a:buFont typeface="Arial"/>
              <a:buNone/>
            </a:pPr>
            <a:endParaRPr lang="en-GB" sz="2400" b="0" i="0" u="none" strike="noStrike" cap="none" dirty="0">
              <a:solidFill>
                <a:srgbClr val="50505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validate_assignment</a:t>
            </a:r>
            <a:endParaRPr lang="en-GB" sz="2400" b="0" i="0" u="none" strike="noStrike" cap="none"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extra</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Model </a:t>
            </a:r>
            <a:r>
              <a:rPr lang="en-GB" sz="4400" b="1" i="0" u="none" strike="noStrike" cap="none" dirty="0">
                <a:solidFill>
                  <a:srgbClr val="2E2D62"/>
                </a:solidFill>
                <a:latin typeface="Arial"/>
                <a:ea typeface="Arial"/>
                <a:cs typeface="Arial"/>
                <a:sym typeface="Arial"/>
              </a:rPr>
              <a:t>Config</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6221379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267761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When True,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validate_assignment</a:t>
            </a:r>
            <a:r>
              <a:rPr lang="en-GB" sz="2400" dirty="0">
                <a:solidFill>
                  <a:srgbClr val="505050"/>
                </a:solidFill>
              </a:rPr>
              <a:t> revalidates the model when any of the fields are changed (by assignment, NOT by mutation).</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This is very useful, and ensures models remain defined as intended throughout their lifetime.</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However, this can cause problems . . .</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Validate Assignment</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50492988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Validate Assignment</a:t>
            </a:r>
            <a:endParaRPr sz="1400" b="0" i="0" u="none" strike="noStrike" cap="none" dirty="0">
              <a:solidFill>
                <a:srgbClr val="000000"/>
              </a:solidFill>
              <a:latin typeface="Arial"/>
              <a:ea typeface="Arial"/>
              <a:cs typeface="Arial"/>
              <a:sym typeface="Arial"/>
            </a:endParaRPr>
          </a:p>
        </p:txBody>
      </p:sp>
      <p:sp>
        <p:nvSpPr>
          <p:cNvPr id="2" name="Rectangle 1">
            <a:extLst>
              <a:ext uri="{FF2B5EF4-FFF2-40B4-BE49-F238E27FC236}">
                <a16:creationId xmlns:a16="http://schemas.microsoft.com/office/drawing/2014/main" id="{42F3EC12-14D3-066B-02B7-119381F0EEA1}"/>
              </a:ext>
            </a:extLst>
          </p:cNvPr>
          <p:cNvSpPr>
            <a:spLocks noChangeArrowheads="1"/>
          </p:cNvSpPr>
          <p:nvPr/>
        </p:nvSpPr>
        <p:spPr bwMode="auto">
          <a:xfrm>
            <a:off x="416314" y="1387942"/>
            <a:ext cx="6494085" cy="297004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validate_assignment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True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msgs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list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initial_copies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2</a:t>
            </a:r>
            <a:b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9E880D"/>
                </a:solidFill>
                <a:effectLst/>
                <a:latin typeface="JetBrains Mono" panose="02000009000000000000" pitchFamily="49" charset="0"/>
                <a:cs typeface="JetBrains Mono" panose="02000009000000000000" pitchFamily="49" charset="0"/>
              </a:rPr>
              <a:t>@model_validator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mode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'after'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def </a:t>
            </a:r>
            <a:r>
              <a:rPr kumimoji="0" lang="en-US" altLang="en-US" sz="1700" b="0" i="0" u="none" strike="noStrike" cap="none" normalizeH="0" baseline="0" dirty="0" err="1">
                <a:ln>
                  <a:noFill/>
                </a:ln>
                <a:solidFill>
                  <a:srgbClr val="00627A"/>
                </a:solidFill>
                <a:effectLst/>
                <a:latin typeface="JetBrains Mono" panose="02000009000000000000" pitchFamily="49" charset="0"/>
                <a:cs typeface="JetBrains Mono" panose="02000009000000000000" pitchFamily="49" charset="0"/>
              </a:rPr>
              <a:t>make_copies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-&gt;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.msg *=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.initial_copies</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return </a:t>
            </a:r>
            <a:r>
              <a:rPr kumimoji="0" lang="en-US" altLang="en-US" sz="1700" b="0" i="0" u="none" strike="noStrike" cap="none" normalizeH="0" baseline="0" dirty="0">
                <a:ln>
                  <a:noFill/>
                </a:ln>
                <a:solidFill>
                  <a:srgbClr val="94558D"/>
                </a:solidFill>
                <a:effectLst/>
                <a:latin typeface="JetBrains Mono" panose="02000009000000000000" pitchFamily="49" charset="0"/>
                <a:cs typeface="JetBrains Mono" panose="02000009000000000000" pitchFamily="49" charset="0"/>
              </a:rPr>
              <a:t>self</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72027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pic>
        <p:nvPicPr>
          <p:cNvPr id="4" name="Picture 3">
            <a:extLst>
              <a:ext uri="{FF2B5EF4-FFF2-40B4-BE49-F238E27FC236}">
                <a16:creationId xmlns:a16="http://schemas.microsoft.com/office/drawing/2014/main" id="{D0EF6212-FE31-49D6-00FA-967A59B6E1DA}"/>
              </a:ext>
            </a:extLst>
          </p:cNvPr>
          <p:cNvPicPr>
            <a:picLocks noChangeAspect="1"/>
          </p:cNvPicPr>
          <p:nvPr/>
        </p:nvPicPr>
        <p:blipFill rotWithShape="1">
          <a:blip r:embed="rId3"/>
          <a:srcRect l="1530" t="51157" r="32347" b="6938"/>
          <a:stretch/>
        </p:blipFill>
        <p:spPr>
          <a:xfrm>
            <a:off x="416314" y="1387942"/>
            <a:ext cx="11418448" cy="4070466"/>
          </a:xfrm>
          <a:prstGeom prst="rect">
            <a:avLst/>
          </a:prstGeom>
        </p:spPr>
      </p:pic>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Validate Assignment</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7660315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 name="Rectangle 1">
            <a:extLst>
              <a:ext uri="{FF2B5EF4-FFF2-40B4-BE49-F238E27FC236}">
                <a16:creationId xmlns:a16="http://schemas.microsoft.com/office/drawing/2014/main" id="{D20AF3AD-7160-A516-A0C6-E13EE2CBD780}"/>
              </a:ext>
            </a:extLst>
          </p:cNvPr>
          <p:cNvSpPr>
            <a:spLocks noChangeArrowheads="1"/>
          </p:cNvSpPr>
          <p:nvPr/>
        </p:nvSpPr>
        <p:spPr bwMode="auto">
          <a:xfrm>
            <a:off x="416314" y="1387942"/>
            <a:ext cx="6494085" cy="349326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validate_assignment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True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msgs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list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initial_copies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2</a:t>
            </a:r>
            <a:b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9E880D"/>
                </a:solidFill>
                <a:effectLst/>
                <a:latin typeface="JetBrains Mono" panose="02000009000000000000" pitchFamily="49" charset="0"/>
                <a:cs typeface="JetBrains Mono" panose="02000009000000000000" pitchFamily="49" charset="0"/>
              </a:rPr>
              <a:t>@model_validator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mode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'after'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def </a:t>
            </a:r>
            <a:r>
              <a:rPr kumimoji="0" lang="en-US" altLang="en-US" sz="1700" b="0" i="0" u="none" strike="noStrike" cap="none" normalizeH="0" baseline="0" dirty="0" err="1">
                <a:ln>
                  <a:noFill/>
                </a:ln>
                <a:solidFill>
                  <a:srgbClr val="00627A"/>
                </a:solidFill>
                <a:effectLst/>
                <a:latin typeface="JetBrains Mono" panose="02000009000000000000" pitchFamily="49" charset="0"/>
                <a:cs typeface="JetBrains Mono" panose="02000009000000000000" pitchFamily="49" charset="0"/>
              </a:rPr>
              <a:t>make_copies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-&gt;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orig_list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.msgs</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for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i</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in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range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1</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.initial_copies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.msgs.extend</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orig_list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return </a:t>
            </a:r>
            <a:r>
              <a:rPr kumimoji="0" lang="en-US" altLang="en-US" sz="1700" b="0" i="0" u="none" strike="noStrike" cap="none" normalizeH="0" baseline="0" dirty="0">
                <a:ln>
                  <a:noFill/>
                </a:ln>
                <a:solidFill>
                  <a:srgbClr val="94558D"/>
                </a:solidFill>
                <a:effectLst/>
                <a:latin typeface="JetBrains Mono" panose="02000009000000000000" pitchFamily="49" charset="0"/>
                <a:cs typeface="JetBrains Mono" panose="02000009000000000000" pitchFamily="49" charset="0"/>
              </a:rPr>
              <a:t>self</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Validate Assignment</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9717561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pic>
        <p:nvPicPr>
          <p:cNvPr id="3" name="Picture 2">
            <a:extLst>
              <a:ext uri="{FF2B5EF4-FFF2-40B4-BE49-F238E27FC236}">
                <a16:creationId xmlns:a16="http://schemas.microsoft.com/office/drawing/2014/main" id="{09278BA0-635D-1AC9-3E1F-1ED3EEF31766}"/>
              </a:ext>
            </a:extLst>
          </p:cNvPr>
          <p:cNvPicPr>
            <a:picLocks noChangeAspect="1"/>
          </p:cNvPicPr>
          <p:nvPr/>
        </p:nvPicPr>
        <p:blipFill rotWithShape="1">
          <a:blip r:embed="rId3"/>
          <a:srcRect l="1607" t="51428" r="32346" b="7075"/>
          <a:stretch/>
        </p:blipFill>
        <p:spPr>
          <a:xfrm>
            <a:off x="416314" y="1399592"/>
            <a:ext cx="11484449" cy="4058816"/>
          </a:xfrm>
          <a:prstGeom prst="rect">
            <a:avLst/>
          </a:prstGeom>
        </p:spPr>
      </p:pic>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Validate Assignment</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9735894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415494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To avoid these problems, we need to think carefully about what we do inside validators.</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One solution is to make changes by mutation rather than assignment where possible.</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We can also use the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model_post_init</a:t>
            </a:r>
            <a:r>
              <a:rPr lang="en-GB" sz="2400" dirty="0">
                <a:solidFill>
                  <a:srgbClr val="505050"/>
                </a:solidFill>
              </a:rPr>
              <a:t> routine to modify the model prior to model validation.</a:t>
            </a: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 </a:t>
            </a:r>
            <a:r>
              <a:rPr lang="en-GB" sz="2400" dirty="0">
                <a:solidFill>
                  <a:srgbClr val="505050"/>
                </a:solidFill>
                <a:hlinkClick r:id="rId3"/>
              </a:rPr>
              <a:t>https://docs.pydantic.dev/latest/api/base_model/#pydantic.main.BaseModel.model_post_init</a:t>
            </a:r>
            <a:endParaRPr lang="en-GB" sz="2400" b="0" i="0" u="none" strike="noStrike" cap="none" dirty="0">
              <a:solidFill>
                <a:srgbClr val="505050"/>
              </a:solidFill>
              <a:latin typeface="Arial"/>
              <a:ea typeface="Arial"/>
              <a:cs typeface="Arial"/>
              <a:sym typeface="Arial"/>
            </a:endParaRP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Validate Assignment</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6931842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Model Post Init</a:t>
            </a:r>
            <a:endParaRPr lang="en-GB" sz="1400" b="0" i="0" u="none" strike="noStrike" cap="none" dirty="0">
              <a:solidFill>
                <a:srgbClr val="000000"/>
              </a:solidFill>
              <a:latin typeface="Arial"/>
              <a:ea typeface="Arial"/>
              <a:cs typeface="Arial"/>
              <a:sym typeface="Arial"/>
            </a:endParaRPr>
          </a:p>
        </p:txBody>
      </p:sp>
      <p:sp>
        <p:nvSpPr>
          <p:cNvPr id="2" name="Rectangle 1">
            <a:extLst>
              <a:ext uri="{FF2B5EF4-FFF2-40B4-BE49-F238E27FC236}">
                <a16:creationId xmlns:a16="http://schemas.microsoft.com/office/drawing/2014/main" id="{961C7F10-25C7-9001-33D9-A22C248877AA}"/>
              </a:ext>
            </a:extLst>
          </p:cNvPr>
          <p:cNvSpPr>
            <a:spLocks noChangeArrowheads="1"/>
          </p:cNvSpPr>
          <p:nvPr/>
        </p:nvSpPr>
        <p:spPr bwMode="auto">
          <a:xfrm>
            <a:off x="416314" y="1387942"/>
            <a:ext cx="7282763" cy="323165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typing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Any</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660099"/>
                </a:solidFill>
                <a:effectLst/>
                <a:latin typeface="JetBrains Mono" panose="02000009000000000000" pitchFamily="49" charset="0"/>
                <a:cs typeface="JetBrains Mono" panose="02000009000000000000" pitchFamily="49" charset="0"/>
              </a:rPr>
              <a:t>validate_assignment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True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msgs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list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initial_copies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int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2</a:t>
            </a:r>
            <a:b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def </a:t>
            </a:r>
            <a:r>
              <a:rPr kumimoji="0" lang="en-US" altLang="en-US" sz="1700" b="0" i="0" u="none" strike="noStrike" cap="none" normalizeH="0" baseline="0" dirty="0" err="1">
                <a:ln>
                  <a:noFill/>
                </a:ln>
                <a:solidFill>
                  <a:srgbClr val="00627A"/>
                </a:solidFill>
                <a:effectLst/>
                <a:latin typeface="JetBrains Mono" panose="02000009000000000000" pitchFamily="49" charset="0"/>
                <a:cs typeface="JetBrains Mono" panose="02000009000000000000" pitchFamily="49" charset="0"/>
              </a:rPr>
              <a:t>model_post_init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__context: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Any</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-&gt;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None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orig_list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.msgs</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for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i</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in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range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1</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.initial_copies</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94558D"/>
                </a:solidFill>
                <a:effectLst/>
                <a:latin typeface="JetBrains Mono" panose="02000009000000000000" pitchFamily="49" charset="0"/>
                <a:cs typeface="JetBrains Mono" panose="02000009000000000000" pitchFamily="49" charset="0"/>
              </a:rPr>
              <a:t>self</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.msgs.extend</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orig_list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354341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pic>
        <p:nvPicPr>
          <p:cNvPr id="6" name="Picture 5">
            <a:extLst>
              <a:ext uri="{FF2B5EF4-FFF2-40B4-BE49-F238E27FC236}">
                <a16:creationId xmlns:a16="http://schemas.microsoft.com/office/drawing/2014/main" id="{461E486C-B8D5-9237-C936-9AB89279624C}"/>
              </a:ext>
            </a:extLst>
          </p:cNvPr>
          <p:cNvPicPr>
            <a:picLocks noChangeAspect="1"/>
          </p:cNvPicPr>
          <p:nvPr/>
        </p:nvPicPr>
        <p:blipFill rotWithShape="1">
          <a:blip r:embed="rId3"/>
          <a:srcRect l="1607" t="51019" r="32423" b="6939"/>
          <a:stretch/>
        </p:blipFill>
        <p:spPr>
          <a:xfrm>
            <a:off x="416314" y="1399592"/>
            <a:ext cx="11322654" cy="4058816"/>
          </a:xfrm>
          <a:prstGeom prst="rect">
            <a:avLst/>
          </a:prstGeom>
        </p:spPr>
      </p:pic>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Model Post Init</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106545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up of a diagram&#10;&#10;Description automatically generated">
            <a:extLst>
              <a:ext uri="{FF2B5EF4-FFF2-40B4-BE49-F238E27FC236}">
                <a16:creationId xmlns:a16="http://schemas.microsoft.com/office/drawing/2014/main" id="{61630687-FB58-664D-3F78-01242BCFDDCD}"/>
              </a:ext>
            </a:extLst>
          </p:cNvPr>
          <p:cNvPicPr>
            <a:picLocks noChangeAspect="1"/>
          </p:cNvPicPr>
          <p:nvPr/>
        </p:nvPicPr>
        <p:blipFill>
          <a:blip r:embed="rId2"/>
          <a:stretch>
            <a:fillRect/>
          </a:stretch>
        </p:blipFill>
        <p:spPr>
          <a:xfrm>
            <a:off x="0" y="559"/>
            <a:ext cx="12192000" cy="5363975"/>
          </a:xfrm>
          <a:prstGeom prst="rect">
            <a:avLst/>
          </a:prstGeom>
        </p:spPr>
      </p:pic>
    </p:spTree>
    <p:extLst>
      <p:ext uri="{BB962C8B-B14F-4D97-AF65-F5344CB8AC3E}">
        <p14:creationId xmlns:p14="http://schemas.microsoft.com/office/powerpoint/2010/main" val="38575397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37856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What happens when we include undefined fields in the model initialisation?</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It depends on the value of </a:t>
            </a:r>
            <a:r>
              <a:rPr lang="en-GB" sz="2400" b="0" i="0" u="none" strike="noStrike" cap="none"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extra</a:t>
            </a:r>
            <a:r>
              <a:rPr lang="en-GB" sz="2400" b="0" i="0" u="none" strike="noStrike" cap="none" dirty="0">
                <a:solidFill>
                  <a:srgbClr val="505050"/>
                </a:solidFill>
                <a:latin typeface="Arial"/>
                <a:ea typeface="Arial"/>
                <a:cs typeface="Arial"/>
                <a:sym typeface="Arial"/>
              </a:rPr>
              <a:t> in the </a:t>
            </a:r>
            <a:r>
              <a:rPr lang="en-GB" sz="2400" b="0" i="0" u="none" strike="noStrike" cap="none"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model_config</a:t>
            </a:r>
            <a:endParaRPr lang="en-GB" sz="2400" b="0" i="0" u="none" strike="noStrike" cap="none"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endParaRP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allow</a:t>
            </a:r>
            <a:r>
              <a:rPr lang="en-GB" sz="2400" b="0" i="0" u="none" strike="noStrike" cap="none" dirty="0">
                <a:solidFill>
                  <a:srgbClr val="505050"/>
                </a:solidFill>
                <a:latin typeface="Arial"/>
                <a:ea typeface="Arial"/>
                <a:cs typeface="Arial"/>
                <a:sym typeface="Arial"/>
              </a:rPr>
              <a:t> – Include any extra attributes in the model</a:t>
            </a: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forbid</a:t>
            </a:r>
            <a:r>
              <a:rPr lang="en-GB" sz="2400" dirty="0">
                <a:solidFill>
                  <a:srgbClr val="505050"/>
                </a:solidFill>
              </a:rPr>
              <a:t> – Forbid any extra attributes, raise an error if any are included</a:t>
            </a: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sym typeface="Arial"/>
              </a:rPr>
              <a:t>i</a:t>
            </a:r>
            <a:r>
              <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gnore</a:t>
            </a:r>
            <a:r>
              <a:rPr lang="en-GB" sz="2400" dirty="0">
                <a:solidFill>
                  <a:srgbClr val="505050"/>
                </a:solidFill>
              </a:rPr>
              <a:t> – Ignore any extra attributes (default)</a:t>
            </a: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b="0" i="0" u="none" strike="noStrike" cap="none" dirty="0">
              <a:solidFill>
                <a:srgbClr val="505050"/>
              </a:solidFill>
              <a:latin typeface="Arial"/>
              <a:ea typeface="Arial"/>
              <a:cs typeface="Arial"/>
              <a:sym typeface="Arial"/>
            </a:endParaRPr>
          </a:p>
          <a:p>
            <a:pPr marR="0" lvl="0" algn="l" rtl="0">
              <a:lnSpc>
                <a:spcPct val="100000"/>
              </a:lnSpc>
              <a:spcBef>
                <a:spcPts val="0"/>
              </a:spcBef>
              <a:spcAft>
                <a:spcPts val="0"/>
              </a:spcAft>
              <a:buClr>
                <a:srgbClr val="000000"/>
              </a:buClr>
              <a:buSzPts val="2400"/>
            </a:pPr>
            <a:r>
              <a:rPr lang="en-GB" sz="2400" dirty="0">
                <a:solidFill>
                  <a:srgbClr val="505050"/>
                </a:solidFill>
              </a:rPr>
              <a:t>If </a:t>
            </a:r>
            <a:r>
              <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extra=“allow”</a:t>
            </a:r>
            <a:r>
              <a:rPr lang="en-GB" sz="2400" dirty="0">
                <a:solidFill>
                  <a:srgbClr val="505050"/>
                </a:solidFill>
              </a:rPr>
              <a:t>, then the extra fields are listed in the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model_extra</a:t>
            </a:r>
            <a:r>
              <a:rPr lang="en-GB" sz="2400" dirty="0">
                <a:solidFill>
                  <a:srgbClr val="505050"/>
                </a:solidFill>
              </a:rPr>
              <a:t> attribute of the model.</a:t>
            </a:r>
            <a:endParaRPr lang="en-GB" sz="2400" b="0" i="0" u="none" strike="noStrike" cap="none" dirty="0">
              <a:solidFill>
                <a:srgbClr val="505050"/>
              </a:solidFill>
              <a:latin typeface="Arial"/>
              <a:ea typeface="Arial"/>
              <a:cs typeface="Arial"/>
              <a:sym typeface="Arial"/>
            </a:endParaRP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Extra Fields</a:t>
            </a:r>
            <a:endParaRPr lang="en-GB"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1540077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Extra Fields</a:t>
            </a:r>
            <a:endParaRPr lang="en-GB" sz="1400" b="0" i="0" u="none" strike="noStrike" cap="none" dirty="0">
              <a:solidFill>
                <a:srgbClr val="000000"/>
              </a:solidFill>
              <a:latin typeface="Arial"/>
              <a:ea typeface="Arial"/>
              <a:cs typeface="Arial"/>
              <a:sym typeface="Arial"/>
            </a:endParaRPr>
          </a:p>
        </p:txBody>
      </p:sp>
      <p:sp>
        <p:nvSpPr>
          <p:cNvPr id="4" name="Rectangle 1">
            <a:extLst>
              <a:ext uri="{FF2B5EF4-FFF2-40B4-BE49-F238E27FC236}">
                <a16:creationId xmlns:a16="http://schemas.microsoft.com/office/drawing/2014/main" id="{9E18DB7E-9ACF-C7FC-C773-99FD9D41F28C}"/>
              </a:ext>
            </a:extLst>
          </p:cNvPr>
          <p:cNvSpPr>
            <a:spLocks noChangeArrowheads="1"/>
          </p:cNvSpPr>
          <p:nvPr/>
        </p:nvSpPr>
        <p:spPr bwMode="auto">
          <a:xfrm>
            <a:off x="416314" y="1387942"/>
            <a:ext cx="6362639" cy="297004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ConfigDict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model_config</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ConfigDict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extra</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'ignore'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b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user = User(</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name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'John Doe'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age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20</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print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(user)</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1" u="none" strike="noStrike" cap="none" normalizeH="0" baseline="0" dirty="0">
                <a:ln>
                  <a:noFill/>
                </a:ln>
                <a:solidFill>
                  <a:srgbClr val="8C8C8C"/>
                </a:solidFill>
                <a:effectLst/>
                <a:latin typeface="JetBrains Mono" panose="02000009000000000000" pitchFamily="49" charset="0"/>
                <a:cs typeface="JetBrains Mono" panose="02000009000000000000" pitchFamily="49" charset="0"/>
              </a:rPr>
              <a:t>#&gt; name='John Doe'</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535234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Extra Fields</a:t>
            </a:r>
            <a:endParaRPr lang="en-GB" sz="1400" b="0" i="0" u="none" strike="noStrike" cap="none" dirty="0">
              <a:solidFill>
                <a:srgbClr val="000000"/>
              </a:solidFill>
              <a:latin typeface="Arial"/>
              <a:ea typeface="Arial"/>
              <a:cs typeface="Arial"/>
              <a:sym typeface="Arial"/>
            </a:endParaRPr>
          </a:p>
        </p:txBody>
      </p:sp>
      <p:sp>
        <p:nvSpPr>
          <p:cNvPr id="2" name="Rectangle 1">
            <a:extLst>
              <a:ext uri="{FF2B5EF4-FFF2-40B4-BE49-F238E27FC236}">
                <a16:creationId xmlns:a16="http://schemas.microsoft.com/office/drawing/2014/main" id="{239DCF1E-C2B5-4AF7-A8DD-40EAB31639C5}"/>
              </a:ext>
            </a:extLst>
          </p:cNvPr>
          <p:cNvSpPr>
            <a:spLocks noChangeArrowheads="1"/>
          </p:cNvSpPr>
          <p:nvPr/>
        </p:nvSpPr>
        <p:spPr bwMode="auto">
          <a:xfrm>
            <a:off x="416314" y="1387942"/>
            <a:ext cx="5968301" cy="297004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ConfigDict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model_config</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ConfigDict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extra</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'allow'</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b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    </a:t>
            </a:r>
            <a:b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    </a:t>
            </a:r>
            <a:b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user = User(</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name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'John Doe'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age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20</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print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(user)</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1" u="none" strike="noStrike" cap="none" normalizeH="0" baseline="0" dirty="0">
                <a:ln>
                  <a:noFill/>
                </a:ln>
                <a:solidFill>
                  <a:srgbClr val="8C8C8C"/>
                </a:solidFill>
                <a:effectLst/>
                <a:latin typeface="JetBrains Mono" panose="02000009000000000000" pitchFamily="49" charset="0"/>
                <a:cs typeface="JetBrains Mono" panose="02000009000000000000" pitchFamily="49" charset="0"/>
              </a:rPr>
              <a:t>#&gt; name='John Doe' age=20</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0822791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 name="Rectangle 1">
            <a:extLst>
              <a:ext uri="{FF2B5EF4-FFF2-40B4-BE49-F238E27FC236}">
                <a16:creationId xmlns:a16="http://schemas.microsoft.com/office/drawing/2014/main" id="{6293D3BD-E0A6-1CDD-8611-88B17FF17CD2}"/>
              </a:ext>
            </a:extLst>
          </p:cNvPr>
          <p:cNvSpPr>
            <a:spLocks noChangeArrowheads="1"/>
          </p:cNvSpPr>
          <p:nvPr/>
        </p:nvSpPr>
        <p:spPr bwMode="auto">
          <a:xfrm>
            <a:off x="416314" y="1378787"/>
            <a:ext cx="11883381" cy="427809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from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pydantic</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import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ConfigDict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ValidationError</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class </a:t>
            </a:r>
            <a:r>
              <a:rPr kumimoji="0" lang="en-US" altLang="en-US" sz="1700" b="0" i="0" u="none" strike="noStrike" cap="none" normalizeH="0" baseline="0" dirty="0">
                <a:ln>
                  <a:noFill/>
                </a:ln>
                <a:solidFill>
                  <a:srgbClr val="000000"/>
                </a:solidFill>
                <a:effectLst/>
                <a:latin typeface="JetBrains Mono" panose="02000009000000000000" pitchFamily="49" charset="0"/>
                <a:cs typeface="JetBrains Mono" panose="02000009000000000000" pitchFamily="49" charset="0"/>
              </a:rPr>
              <a:t>User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BaseModel</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model_config</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ConfigDict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extra</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'forbid'</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name: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str</a:t>
            </a:r>
            <a:b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br>
            <a:b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try</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User(</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name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'John Doe'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660099"/>
                </a:solidFill>
                <a:effectLst/>
                <a:latin typeface="JetBrains Mono" panose="02000009000000000000" pitchFamily="49" charset="0"/>
                <a:cs typeface="JetBrains Mono" panose="02000009000000000000" pitchFamily="49" charset="0"/>
              </a:rPr>
              <a:t>age</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r>
              <a:rPr kumimoji="0" lang="en-US" altLang="en-US" sz="1700" b="0" i="0" u="none" strike="noStrike" cap="none" normalizeH="0" baseline="0" dirty="0">
                <a:ln>
                  <a:noFill/>
                </a:ln>
                <a:solidFill>
                  <a:srgbClr val="1750EB"/>
                </a:solidFill>
                <a:effectLst/>
                <a:latin typeface="JetBrains Mono" panose="02000009000000000000" pitchFamily="49" charset="0"/>
                <a:cs typeface="JetBrains Mono" panose="02000009000000000000" pitchFamily="49" charset="0"/>
              </a:rPr>
              <a:t>20</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except </a:t>
            </a:r>
            <a:r>
              <a:rPr kumimoji="0" lang="en-US" altLang="en-US" sz="1700" b="0" i="0" u="none" strike="noStrike" cap="none" normalizeH="0" baseline="0" dirty="0" err="1">
                <a:ln>
                  <a:noFill/>
                </a:ln>
                <a:solidFill>
                  <a:srgbClr val="080808"/>
                </a:solidFill>
                <a:effectLst/>
                <a:latin typeface="JetBrains Mono" panose="02000009000000000000" pitchFamily="49" charset="0"/>
                <a:cs typeface="JetBrains Mono" panose="02000009000000000000" pitchFamily="49" charset="0"/>
              </a:rPr>
              <a:t>ValidationError</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33B3"/>
                </a:solidFill>
                <a:effectLst/>
                <a:latin typeface="JetBrains Mono" panose="02000009000000000000" pitchFamily="49" charset="0"/>
                <a:cs typeface="JetBrains Mono" panose="02000009000000000000" pitchFamily="49" charset="0"/>
              </a:rPr>
              <a:t>as </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e:</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00080"/>
                </a:solidFill>
                <a:effectLst/>
                <a:latin typeface="JetBrains Mono" panose="02000009000000000000" pitchFamily="49" charset="0"/>
                <a:cs typeface="JetBrains Mono" panose="02000009000000000000" pitchFamily="49" charset="0"/>
              </a:rPr>
              <a:t>print</a:t>
            </a: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(e)</a:t>
            </a:r>
            <a:b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80808"/>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a:t>
            </a:r>
            <a:b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1 validation error for User</a:t>
            </a:r>
            <a:b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age</a:t>
            </a:r>
            <a:b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Extra inputs are not permitted [type=</a:t>
            </a:r>
            <a:r>
              <a:rPr kumimoji="0" lang="en-US" altLang="en-US" sz="1700" b="0" i="0" u="none" strike="noStrike" cap="none" normalizeH="0" baseline="0" dirty="0" err="1">
                <a:ln>
                  <a:noFill/>
                </a:ln>
                <a:solidFill>
                  <a:srgbClr val="067D17"/>
                </a:solidFill>
                <a:effectLst/>
                <a:latin typeface="JetBrains Mono" panose="02000009000000000000" pitchFamily="49" charset="0"/>
                <a:cs typeface="JetBrains Mono" panose="02000009000000000000" pitchFamily="49" charset="0"/>
              </a:rPr>
              <a:t>extra_forbidden</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a:t>
            </a:r>
            <a:r>
              <a:rPr kumimoji="0" lang="en-US" altLang="en-US" sz="1700" b="0" i="0" u="none" strike="noStrike" cap="none" normalizeH="0" baseline="0" dirty="0" err="1">
                <a:ln>
                  <a:noFill/>
                </a:ln>
                <a:solidFill>
                  <a:srgbClr val="067D17"/>
                </a:solidFill>
                <a:effectLst/>
                <a:latin typeface="JetBrains Mono" panose="02000009000000000000" pitchFamily="49" charset="0"/>
                <a:cs typeface="JetBrains Mono" panose="02000009000000000000" pitchFamily="49" charset="0"/>
              </a:rPr>
              <a:t>input_value</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=20, </a:t>
            </a:r>
            <a:r>
              <a:rPr kumimoji="0" lang="en-US" altLang="en-US" sz="1700" b="0" i="0" u="none" strike="noStrike" cap="none" normalizeH="0" baseline="0" dirty="0" err="1">
                <a:ln>
                  <a:noFill/>
                </a:ln>
                <a:solidFill>
                  <a:srgbClr val="067D17"/>
                </a:solidFill>
                <a:effectLst/>
                <a:latin typeface="JetBrains Mono" panose="02000009000000000000" pitchFamily="49" charset="0"/>
                <a:cs typeface="JetBrains Mono" panose="02000009000000000000" pitchFamily="49" charset="0"/>
              </a:rPr>
              <a:t>input_type</a:t>
            </a: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=int]</a:t>
            </a:r>
            <a:b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br>
            <a:r>
              <a:rPr kumimoji="0" lang="en-US" altLang="en-US" sz="1700" b="0" i="0" u="none" strike="noStrike" cap="none" normalizeH="0" baseline="0" dirty="0">
                <a:ln>
                  <a:noFill/>
                </a:ln>
                <a:solidFill>
                  <a:srgbClr val="067D17"/>
                </a:solidFill>
                <a:effectLst/>
                <a:latin typeface="JetBrains Mono" panose="02000009000000000000" pitchFamily="49" charset="0"/>
                <a:cs typeface="JetBrains Mono" panose="02000009000000000000" pitchFamily="49" charset="0"/>
              </a:rPr>
              <a:t>    '''</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Extra Fields</a:t>
            </a:r>
            <a:endParaRPr lang="en-GB"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65571864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238651"/>
            <a:ext cx="10719460" cy="4524275"/>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Try using the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model_config</a:t>
            </a:r>
            <a:r>
              <a:rPr lang="en-GB" sz="2400" dirty="0">
                <a:solidFill>
                  <a:srgbClr val="505050"/>
                </a:solidFill>
              </a:rPr>
              <a:t> – set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validate_assignment</a:t>
            </a:r>
            <a:r>
              <a:rPr lang="en-GB" sz="2400" dirty="0">
                <a:solidFill>
                  <a:srgbClr val="505050"/>
                </a:solidFill>
              </a:rPr>
              <a:t> to True and see what happens as you change the fields. How should you set </a:t>
            </a:r>
            <a:r>
              <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extra</a:t>
            </a:r>
            <a:r>
              <a:rPr lang="en-GB" sz="2400" dirty="0">
                <a:solidFill>
                  <a:srgbClr val="505050"/>
                </a:solidFill>
              </a:rPr>
              <a:t>?</a:t>
            </a: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b="0" i="0" u="none" strike="noStrike" cap="none" dirty="0">
              <a:solidFill>
                <a:srgbClr val="50505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Include a model for Tea alongside Coffee – think about an appropriate inheritance structure.</a:t>
            </a: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Include hot chocolate – make a list of toppings with some validation.</a:t>
            </a:r>
          </a:p>
          <a:p>
            <a:pPr marR="0" lvl="0" algn="l" rtl="0">
              <a:lnSpc>
                <a:spcPct val="100000"/>
              </a:lnSpc>
              <a:spcBef>
                <a:spcPts val="0"/>
              </a:spcBef>
              <a:spcAft>
                <a:spcPts val="0"/>
              </a:spcAft>
              <a:buClr>
                <a:srgbClr val="000000"/>
              </a:buClr>
              <a:buSzPts val="2400"/>
            </a:pPr>
            <a:endParaRPr lang="en-GB" sz="2400" b="0" i="0" u="none" strike="noStrike" cap="none" dirty="0">
              <a:solidFill>
                <a:srgbClr val="50505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The methods of making coffee will themselves have options to choose from – try splitting them out into individual models and selecting them from the Coffee model using a </a:t>
            </a:r>
            <a:r>
              <a:rPr lang="en-GB" sz="2400" b="1" dirty="0">
                <a:solidFill>
                  <a:srgbClr val="505050"/>
                </a:solidFill>
              </a:rPr>
              <a:t>discriminated union </a:t>
            </a:r>
            <a:r>
              <a:rPr lang="en-GB" sz="2400" dirty="0">
                <a:solidFill>
                  <a:srgbClr val="505050"/>
                </a:solidFill>
                <a:hlinkClick r:id="rId3"/>
              </a:rPr>
              <a:t>https://docs.pydantic.dev/latest/concepts/unions/#discriminated-unions</a:t>
            </a:r>
            <a:r>
              <a:rPr lang="en-GB" sz="2400" dirty="0">
                <a:solidFill>
                  <a:srgbClr val="505050"/>
                </a:solidFill>
              </a:rPr>
              <a:t>.</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Free Play</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2412508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229320"/>
            <a:ext cx="10719460" cy="3046948"/>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Add a water field to the Coffee model, using the pint library (</a:t>
            </a:r>
            <a:r>
              <a:rPr lang="en-GB" sz="2400" dirty="0">
                <a:solidFill>
                  <a:srgbClr val="505050"/>
                </a:solidFill>
                <a:hlinkClick r:id="rId3"/>
              </a:rPr>
              <a:t>https://pint.readthedocs.io/en/stable/</a:t>
            </a:r>
            <a:r>
              <a:rPr lang="en-GB" sz="2400" dirty="0">
                <a:solidFill>
                  <a:srgbClr val="505050"/>
                </a:solidFill>
              </a:rPr>
              <a:t>) to ensure a particular volume of water is specified. What validators are needed here?</a:t>
            </a: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dirty="0">
              <a:solidFill>
                <a:srgbClr val="505050"/>
              </a:solidFill>
            </a:endParaRPr>
          </a:p>
          <a:p>
            <a:pPr marR="0" lvl="0" algn="l" rtl="0">
              <a:lnSpc>
                <a:spcPct val="100000"/>
              </a:lnSpc>
              <a:spcBef>
                <a:spcPts val="0"/>
              </a:spcBef>
              <a:spcAft>
                <a:spcPts val="0"/>
              </a:spcAft>
              <a:buClr>
                <a:srgbClr val="000000"/>
              </a:buClr>
              <a:buSzPts val="2400"/>
            </a:pPr>
            <a:r>
              <a:rPr lang="en-GB" sz="2400" dirty="0">
                <a:solidFill>
                  <a:srgbClr val="505050"/>
                </a:solidFill>
              </a:rPr>
              <a:t>	- You’ll need to include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arbitrary_types_allowed</a:t>
            </a:r>
            <a:r>
              <a:rPr lang="en-GB" sz="2400" dirty="0">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=True</a:t>
            </a:r>
            <a:r>
              <a:rPr lang="en-GB" sz="2400" dirty="0">
                <a:solidFill>
                  <a:srgbClr val="505050"/>
                </a:solidFill>
              </a:rPr>
              <a:t> in the 	  </a:t>
            </a:r>
            <a:r>
              <a:rPr lang="en-GB" sz="2400" dirty="0" err="1">
                <a:solidFill>
                  <a:srgbClr val="505050"/>
                </a:solidFill>
                <a:highlight>
                  <a:srgbClr val="C0C0C0"/>
                </a:highlight>
                <a:latin typeface="JetBrains Mono" panose="02000009000000000000" pitchFamily="49" charset="0"/>
                <a:ea typeface="JetBrains Mono" panose="02000009000000000000" pitchFamily="49" charset="0"/>
                <a:cs typeface="JetBrains Mono" panose="02000009000000000000" pitchFamily="49" charset="0"/>
              </a:rPr>
              <a:t>model_config</a:t>
            </a:r>
            <a:r>
              <a:rPr lang="en-GB" sz="2400" dirty="0">
                <a:solidFill>
                  <a:srgbClr val="505050"/>
                </a:solidFill>
              </a:rPr>
              <a:t> here.</a:t>
            </a:r>
          </a:p>
          <a:p>
            <a:pPr marR="0" lvl="0" algn="l" rtl="0">
              <a:lnSpc>
                <a:spcPct val="100000"/>
              </a:lnSpc>
              <a:spcBef>
                <a:spcPts val="0"/>
              </a:spcBef>
              <a:spcAft>
                <a:spcPts val="0"/>
              </a:spcAft>
              <a:buClr>
                <a:srgbClr val="000000"/>
              </a:buClr>
              <a:buSzPts val="2400"/>
            </a:pP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a:solidFill>
                  <a:srgbClr val="505050"/>
                </a:solidFill>
                <a:latin typeface="Arial"/>
                <a:ea typeface="Arial"/>
                <a:cs typeface="Arial"/>
                <a:sym typeface="Arial"/>
              </a:rPr>
              <a:t>. . . And anything else you can come up with!</a:t>
            </a: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Free Play</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04055643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229320"/>
            <a:ext cx="10719460" cy="3785611"/>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err="1">
                <a:solidFill>
                  <a:srgbClr val="505050"/>
                </a:solidFill>
                <a:latin typeface="Arial"/>
                <a:ea typeface="Arial"/>
                <a:cs typeface="Arial"/>
                <a:sym typeface="Arial"/>
              </a:rPr>
              <a:t>Pydantic</a:t>
            </a:r>
            <a:r>
              <a:rPr lang="en-GB" sz="2400" b="0" i="0" u="none" strike="noStrike" cap="none" dirty="0">
                <a:solidFill>
                  <a:srgbClr val="505050"/>
                </a:solidFill>
                <a:latin typeface="Arial"/>
                <a:ea typeface="Arial"/>
                <a:cs typeface="Arial"/>
                <a:sym typeface="Arial"/>
              </a:rPr>
              <a:t>: </a:t>
            </a:r>
            <a:r>
              <a:rPr lang="en-GB" sz="2400" b="0" i="0" u="none" strike="noStrike" cap="none" dirty="0">
                <a:solidFill>
                  <a:srgbClr val="505050"/>
                </a:solidFill>
                <a:latin typeface="Arial"/>
                <a:ea typeface="Arial"/>
                <a:cs typeface="Arial"/>
                <a:sym typeface="Arial"/>
                <a:hlinkClick r:id="rId3"/>
              </a:rPr>
              <a:t>https://docs.pydantic.dev/latest/</a:t>
            </a:r>
            <a:endParaRPr lang="en-GB" sz="2400" b="0" i="0" u="none" strike="noStrike" cap="none" dirty="0">
              <a:solidFill>
                <a:srgbClr val="50505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ISIS: </a:t>
            </a:r>
            <a:r>
              <a:rPr lang="en-GB" sz="2400" dirty="0">
                <a:solidFill>
                  <a:srgbClr val="505050"/>
                </a:solidFill>
                <a:hlinkClick r:id="rId4"/>
              </a:rPr>
              <a:t>https://www.isis.stfc.ac.uk/Pages/home.aspx</a:t>
            </a: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Typing module: </a:t>
            </a:r>
            <a:r>
              <a:rPr lang="en-US" altLang="en-US" sz="2400" dirty="0">
                <a:solidFill>
                  <a:srgbClr val="505050"/>
                </a:solidFill>
                <a:latin typeface="+mn-lt"/>
                <a:hlinkClick r:id="rId5"/>
              </a:rPr>
              <a:t>https://docs.python.org/3/library/typing.html</a:t>
            </a:r>
            <a:endParaRPr lang="en-US" altLang="en-US" sz="2400" dirty="0">
              <a:solidFill>
                <a:srgbClr val="505050"/>
              </a:solidFill>
              <a:latin typeface="+mn-lt"/>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US" sz="2400" dirty="0">
                <a:solidFill>
                  <a:srgbClr val="505050"/>
                </a:solidFill>
                <a:latin typeface="+mn-lt"/>
              </a:rPr>
              <a:t>Pint: </a:t>
            </a:r>
            <a:r>
              <a:rPr lang="en-GB" sz="2400" dirty="0">
                <a:solidFill>
                  <a:srgbClr val="505050"/>
                </a:solidFill>
                <a:hlinkClick r:id="rId6"/>
              </a:rPr>
              <a:t>https://pint.readthedocs.io/en/stable/</a:t>
            </a: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Migration Guide: </a:t>
            </a:r>
            <a:r>
              <a:rPr lang="en-GB" sz="2400" b="0" i="0" u="none" strike="noStrike" cap="none" dirty="0">
                <a:solidFill>
                  <a:srgbClr val="505050"/>
                </a:solidFill>
                <a:latin typeface="Arial"/>
                <a:ea typeface="Arial"/>
                <a:cs typeface="Arial"/>
                <a:sym typeface="Arial"/>
                <a:hlinkClick r:id="rId7"/>
              </a:rPr>
              <a:t>https://docs.pydantic.dev/2.0/migration/</a:t>
            </a: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a:solidFill>
                  <a:srgbClr val="505050"/>
                </a:solidFill>
                <a:latin typeface="Arial"/>
                <a:ea typeface="Arial"/>
                <a:cs typeface="Arial"/>
                <a:sym typeface="Arial"/>
              </a:rPr>
              <a:t>Coercion: </a:t>
            </a:r>
            <a:r>
              <a:rPr lang="en-GB" sz="2400" b="0" i="0" u="none" strike="noStrike" cap="none" dirty="0">
                <a:solidFill>
                  <a:srgbClr val="505050"/>
                </a:solidFill>
                <a:latin typeface="Arial"/>
                <a:ea typeface="Arial"/>
                <a:cs typeface="Arial"/>
                <a:sym typeface="Arial"/>
                <a:hlinkClick r:id="rId8"/>
              </a:rPr>
              <a:t>https://docs.pydantic.dev/latest/api/standard_library_types/</a:t>
            </a:r>
            <a:endParaRPr lang="en-GB" sz="2400" b="0" i="0" u="none" strike="noStrike" cap="none" dirty="0">
              <a:solidFill>
                <a:srgbClr val="50505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Fields: </a:t>
            </a:r>
            <a:r>
              <a:rPr lang="en-GB" sz="2400" dirty="0">
                <a:solidFill>
                  <a:srgbClr val="505050"/>
                </a:solidFill>
                <a:hlinkClick r:id="rId9"/>
              </a:rPr>
              <a:t>https://docs.pydantic.dev/latest/concepts/fields/</a:t>
            </a:r>
            <a:endParaRPr lang="en-GB" sz="2400" dirty="0">
              <a:solidFill>
                <a:srgbClr val="505050"/>
              </a:solidFil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b="0" i="0" u="none" strike="noStrike" cap="none" dirty="0">
                <a:solidFill>
                  <a:srgbClr val="505050"/>
                </a:solidFill>
                <a:latin typeface="Arial"/>
                <a:ea typeface="Arial"/>
                <a:cs typeface="Arial"/>
                <a:sym typeface="Arial"/>
              </a:rPr>
              <a:t>Validators: </a:t>
            </a:r>
            <a:r>
              <a:rPr lang="en-GB" sz="2400" b="0" i="0" u="none" strike="noStrike" cap="none" dirty="0">
                <a:solidFill>
                  <a:srgbClr val="505050"/>
                </a:solidFill>
                <a:latin typeface="Arial"/>
                <a:ea typeface="Arial"/>
                <a:cs typeface="Arial"/>
                <a:sym typeface="Arial"/>
                <a:hlinkClick r:id="rId10"/>
              </a:rPr>
              <a:t>https://docs.pydantic.dev/latest/concepts/validators/</a:t>
            </a:r>
            <a:endParaRPr lang="en-GB" sz="2400" b="0" i="0" u="none" strike="noStrike" cap="none" dirty="0">
              <a:solidFill>
                <a:srgbClr val="50505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400"/>
              <a:buFont typeface="Arial" panose="020B0604020202020204" pitchFamily="34" charset="0"/>
              <a:buChar char="•"/>
            </a:pPr>
            <a:r>
              <a:rPr lang="en-GB" sz="2400" dirty="0">
                <a:solidFill>
                  <a:srgbClr val="505050"/>
                </a:solidFill>
              </a:rPr>
              <a:t>Model Config: </a:t>
            </a:r>
            <a:r>
              <a:rPr lang="en-GB" sz="2400" b="0" i="0" u="none" strike="noStrike" cap="none" dirty="0">
                <a:solidFill>
                  <a:srgbClr val="505050"/>
                </a:solidFill>
                <a:latin typeface="Arial"/>
                <a:ea typeface="Arial"/>
                <a:cs typeface="Arial"/>
                <a:sym typeface="Arial"/>
                <a:hlinkClick r:id="rId11"/>
              </a:rPr>
              <a:t>https://docs.pydantic.dev/latest/api/config/</a:t>
            </a:r>
            <a:endParaRPr lang="en-GB" sz="2400" b="0" i="0" u="none" strike="noStrike" cap="none" dirty="0">
              <a:solidFill>
                <a:srgbClr val="505050"/>
              </a:solidFill>
              <a:latin typeface="Arial"/>
              <a:ea typeface="Arial"/>
              <a:cs typeface="Arial"/>
              <a:sym typeface="Arial"/>
            </a:endParaRPr>
          </a:p>
        </p:txBody>
      </p:sp>
      <p:sp>
        <p:nvSpPr>
          <p:cNvPr id="340" name="Google Shape;340;p12"/>
          <p:cNvSpPr txBox="1"/>
          <p:nvPr/>
        </p:nvSpPr>
        <p:spPr>
          <a:xfrm>
            <a:off x="403340" y="345182"/>
            <a:ext cx="1073243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dirty="0">
                <a:solidFill>
                  <a:srgbClr val="2E2D62"/>
                </a:solidFill>
              </a:rPr>
              <a:t>Links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92964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37856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 term “Research Software Engineer” (RSE) was first coined in 2012.</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This was done with the aim of promoting the role of software developers in scientific research and to establish a viable career path.</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dirty="0">
                <a:solidFill>
                  <a:srgbClr val="505050"/>
                </a:solidFill>
              </a:rPr>
              <a:t>First RSE workshop in 2013, where the RSE association was established. First RSE conference in 2016.</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RSE groups have been established in academic institutions and large-scale facilities.</a:t>
            </a:r>
          </a:p>
        </p:txBody>
      </p:sp>
      <p:sp>
        <p:nvSpPr>
          <p:cNvPr id="340" name="Google Shape;340;p12"/>
          <p:cNvSpPr txBox="1"/>
          <p:nvPr/>
        </p:nvSpPr>
        <p:spPr>
          <a:xfrm>
            <a:off x="403341" y="345182"/>
            <a:ext cx="8731232"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a:solidFill>
                  <a:srgbClr val="2E2D62"/>
                </a:solidFill>
                <a:latin typeface="Arial"/>
                <a:ea typeface="Arial"/>
                <a:cs typeface="Arial"/>
                <a:sym typeface="Arial"/>
              </a:rPr>
              <a:t>Research Software Engineering</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757848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331EED3-281A-A818-1DBA-13DE9AA09255}"/>
              </a:ext>
            </a:extLst>
          </p:cNvPr>
          <p:cNvPicPr>
            <a:picLocks noChangeAspect="1"/>
          </p:cNvPicPr>
          <p:nvPr/>
        </p:nvPicPr>
        <p:blipFill>
          <a:blip r:embed="rId2"/>
          <a:stretch>
            <a:fillRect/>
          </a:stretch>
        </p:blipFill>
        <p:spPr>
          <a:xfrm>
            <a:off x="1" y="-9428"/>
            <a:ext cx="6241452" cy="3374550"/>
          </a:xfrm>
          <a:prstGeom prst="rect">
            <a:avLst/>
          </a:prstGeom>
        </p:spPr>
      </p:pic>
      <p:sp>
        <p:nvSpPr>
          <p:cNvPr id="3" name="Google Shape;339;p12">
            <a:extLst>
              <a:ext uri="{FF2B5EF4-FFF2-40B4-BE49-F238E27FC236}">
                <a16:creationId xmlns:a16="http://schemas.microsoft.com/office/drawing/2014/main" id="{6D49ABBD-4AC8-7535-8F69-5F33922AAA19}"/>
              </a:ext>
            </a:extLst>
          </p:cNvPr>
          <p:cNvSpPr/>
          <p:nvPr/>
        </p:nvSpPr>
        <p:spPr>
          <a:xfrm>
            <a:off x="4463373" y="0"/>
            <a:ext cx="1871439"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RAT/Rascal</a:t>
            </a:r>
          </a:p>
        </p:txBody>
      </p:sp>
      <p:pic>
        <p:nvPicPr>
          <p:cNvPr id="4" name="Picture 3">
            <a:extLst>
              <a:ext uri="{FF2B5EF4-FFF2-40B4-BE49-F238E27FC236}">
                <a16:creationId xmlns:a16="http://schemas.microsoft.com/office/drawing/2014/main" id="{9BFE5F66-CFA2-5147-CD59-54BC4076ECE3}"/>
              </a:ext>
            </a:extLst>
          </p:cNvPr>
          <p:cNvPicPr>
            <a:picLocks noChangeAspect="1"/>
          </p:cNvPicPr>
          <p:nvPr/>
        </p:nvPicPr>
        <p:blipFill>
          <a:blip r:embed="rId3"/>
          <a:stretch>
            <a:fillRect/>
          </a:stretch>
        </p:blipFill>
        <p:spPr>
          <a:xfrm>
            <a:off x="6843860" y="0"/>
            <a:ext cx="5348139" cy="3365122"/>
          </a:xfrm>
          <a:prstGeom prst="rect">
            <a:avLst/>
          </a:prstGeom>
        </p:spPr>
      </p:pic>
      <p:sp>
        <p:nvSpPr>
          <p:cNvPr id="5" name="Google Shape;339;p12">
            <a:extLst>
              <a:ext uri="{FF2B5EF4-FFF2-40B4-BE49-F238E27FC236}">
                <a16:creationId xmlns:a16="http://schemas.microsoft.com/office/drawing/2014/main" id="{4E2EABB8-DF11-0349-6C17-CA176849DE1B}"/>
              </a:ext>
            </a:extLst>
          </p:cNvPr>
          <p:cNvSpPr/>
          <p:nvPr/>
        </p:nvSpPr>
        <p:spPr>
          <a:xfrm>
            <a:off x="10813915" y="-10287"/>
            <a:ext cx="11015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err="1">
                <a:solidFill>
                  <a:srgbClr val="505050"/>
                </a:solidFill>
                <a:latin typeface="Arial"/>
                <a:ea typeface="Arial"/>
                <a:cs typeface="Arial"/>
                <a:sym typeface="Arial"/>
              </a:rPr>
              <a:t>SpinW</a:t>
            </a:r>
            <a:endParaRPr lang="en-GB" sz="2400" b="0" i="0" u="none" strike="noStrike" cap="none" dirty="0">
              <a:solidFill>
                <a:srgbClr val="505050"/>
              </a:solidFill>
              <a:latin typeface="Arial"/>
              <a:ea typeface="Arial"/>
              <a:cs typeface="Arial"/>
              <a:sym typeface="Arial"/>
            </a:endParaRPr>
          </a:p>
        </p:txBody>
      </p:sp>
      <p:pic>
        <p:nvPicPr>
          <p:cNvPr id="6" name="Picture 5">
            <a:extLst>
              <a:ext uri="{FF2B5EF4-FFF2-40B4-BE49-F238E27FC236}">
                <a16:creationId xmlns:a16="http://schemas.microsoft.com/office/drawing/2014/main" id="{F6600F7F-32B8-9582-7663-F71B28BFA069}"/>
              </a:ext>
            </a:extLst>
          </p:cNvPr>
          <p:cNvPicPr>
            <a:picLocks noChangeAspect="1"/>
          </p:cNvPicPr>
          <p:nvPr/>
        </p:nvPicPr>
        <p:blipFill>
          <a:blip r:embed="rId4"/>
          <a:stretch>
            <a:fillRect/>
          </a:stretch>
        </p:blipFill>
        <p:spPr>
          <a:xfrm>
            <a:off x="194" y="3618573"/>
            <a:ext cx="5476780" cy="3239427"/>
          </a:xfrm>
          <a:prstGeom prst="rect">
            <a:avLst/>
          </a:prstGeom>
        </p:spPr>
      </p:pic>
      <p:sp>
        <p:nvSpPr>
          <p:cNvPr id="7" name="Google Shape;339;p12">
            <a:extLst>
              <a:ext uri="{FF2B5EF4-FFF2-40B4-BE49-F238E27FC236}">
                <a16:creationId xmlns:a16="http://schemas.microsoft.com/office/drawing/2014/main" id="{644A1FCF-2824-C552-D693-C0C5CCB9D774}"/>
              </a:ext>
            </a:extLst>
          </p:cNvPr>
          <p:cNvSpPr/>
          <p:nvPr/>
        </p:nvSpPr>
        <p:spPr>
          <a:xfrm>
            <a:off x="617119" y="3492879"/>
            <a:ext cx="150645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err="1">
                <a:solidFill>
                  <a:srgbClr val="505050"/>
                </a:solidFill>
                <a:latin typeface="Arial"/>
                <a:ea typeface="Arial"/>
                <a:cs typeface="Arial"/>
                <a:sym typeface="Arial"/>
              </a:rPr>
              <a:t>SASView</a:t>
            </a:r>
            <a:endParaRPr lang="en-GB" sz="2400" b="0" i="0" u="none" strike="noStrike" cap="none" dirty="0">
              <a:solidFill>
                <a:srgbClr val="505050"/>
              </a:solidFill>
              <a:latin typeface="Arial"/>
              <a:ea typeface="Arial"/>
              <a:cs typeface="Arial"/>
              <a:sym typeface="Arial"/>
            </a:endParaRPr>
          </a:p>
        </p:txBody>
      </p:sp>
      <p:pic>
        <p:nvPicPr>
          <p:cNvPr id="8" name="Picture 7">
            <a:extLst>
              <a:ext uri="{FF2B5EF4-FFF2-40B4-BE49-F238E27FC236}">
                <a16:creationId xmlns:a16="http://schemas.microsoft.com/office/drawing/2014/main" id="{2642B4D3-DA81-DCAD-FCE3-E9150447269A}"/>
              </a:ext>
            </a:extLst>
          </p:cNvPr>
          <p:cNvPicPr>
            <a:picLocks noChangeAspect="1"/>
          </p:cNvPicPr>
          <p:nvPr/>
        </p:nvPicPr>
        <p:blipFill>
          <a:blip r:embed="rId5"/>
          <a:stretch>
            <a:fillRect/>
          </a:stretch>
        </p:blipFill>
        <p:spPr>
          <a:xfrm>
            <a:off x="5740924" y="3638506"/>
            <a:ext cx="6451076" cy="3219494"/>
          </a:xfrm>
          <a:prstGeom prst="rect">
            <a:avLst/>
          </a:prstGeom>
        </p:spPr>
      </p:pic>
      <p:sp>
        <p:nvSpPr>
          <p:cNvPr id="9" name="Google Shape;339;p12">
            <a:extLst>
              <a:ext uri="{FF2B5EF4-FFF2-40B4-BE49-F238E27FC236}">
                <a16:creationId xmlns:a16="http://schemas.microsoft.com/office/drawing/2014/main" id="{EF3D1B20-0578-7945-2CBA-0E48576B429B}"/>
              </a:ext>
            </a:extLst>
          </p:cNvPr>
          <p:cNvSpPr/>
          <p:nvPr/>
        </p:nvSpPr>
        <p:spPr>
          <a:xfrm>
            <a:off x="6084568" y="3618573"/>
            <a:ext cx="1570639"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MDANSE</a:t>
            </a:r>
          </a:p>
        </p:txBody>
      </p:sp>
    </p:spTree>
    <p:extLst>
      <p:ext uri="{BB962C8B-B14F-4D97-AF65-F5344CB8AC3E}">
        <p14:creationId xmlns:p14="http://schemas.microsoft.com/office/powerpoint/2010/main" val="2268944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40E9AD9-71A7-B27B-2BEB-E1F214D7928A}"/>
              </a:ext>
            </a:extLst>
          </p:cNvPr>
          <p:cNvPicPr>
            <a:picLocks noChangeAspect="1"/>
          </p:cNvPicPr>
          <p:nvPr/>
        </p:nvPicPr>
        <p:blipFill>
          <a:blip r:embed="rId2"/>
          <a:stretch>
            <a:fillRect/>
          </a:stretch>
        </p:blipFill>
        <p:spPr>
          <a:xfrm>
            <a:off x="0" y="4953"/>
            <a:ext cx="5315151" cy="2917307"/>
          </a:xfrm>
          <a:prstGeom prst="rect">
            <a:avLst/>
          </a:prstGeom>
        </p:spPr>
      </p:pic>
      <p:pic>
        <p:nvPicPr>
          <p:cNvPr id="11" name="Picture 10">
            <a:extLst>
              <a:ext uri="{FF2B5EF4-FFF2-40B4-BE49-F238E27FC236}">
                <a16:creationId xmlns:a16="http://schemas.microsoft.com/office/drawing/2014/main" id="{40641C55-4C39-6F59-90D5-B5A084A2E466}"/>
              </a:ext>
            </a:extLst>
          </p:cNvPr>
          <p:cNvPicPr>
            <a:picLocks noChangeAspect="1"/>
          </p:cNvPicPr>
          <p:nvPr/>
        </p:nvPicPr>
        <p:blipFill>
          <a:blip r:embed="rId3"/>
          <a:stretch>
            <a:fillRect/>
          </a:stretch>
        </p:blipFill>
        <p:spPr>
          <a:xfrm>
            <a:off x="6876850" y="-4473"/>
            <a:ext cx="5315981" cy="2917355"/>
          </a:xfrm>
          <a:prstGeom prst="rect">
            <a:avLst/>
          </a:prstGeom>
        </p:spPr>
      </p:pic>
      <p:sp>
        <p:nvSpPr>
          <p:cNvPr id="12" name="Google Shape;339;p12">
            <a:extLst>
              <a:ext uri="{FF2B5EF4-FFF2-40B4-BE49-F238E27FC236}">
                <a16:creationId xmlns:a16="http://schemas.microsoft.com/office/drawing/2014/main" id="{0C9F8FFE-9803-9F2E-2679-A1CC4B8DFF16}"/>
              </a:ext>
            </a:extLst>
          </p:cNvPr>
          <p:cNvSpPr/>
          <p:nvPr/>
        </p:nvSpPr>
        <p:spPr>
          <a:xfrm>
            <a:off x="1047294" y="381220"/>
            <a:ext cx="150645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Dissolve</a:t>
            </a:r>
          </a:p>
        </p:txBody>
      </p:sp>
      <p:sp>
        <p:nvSpPr>
          <p:cNvPr id="13" name="Google Shape;339;p12">
            <a:extLst>
              <a:ext uri="{FF2B5EF4-FFF2-40B4-BE49-F238E27FC236}">
                <a16:creationId xmlns:a16="http://schemas.microsoft.com/office/drawing/2014/main" id="{A67D53E3-8D9D-FBAC-E902-BB7F0F7B9763}"/>
              </a:ext>
            </a:extLst>
          </p:cNvPr>
          <p:cNvSpPr/>
          <p:nvPr/>
        </p:nvSpPr>
        <p:spPr>
          <a:xfrm>
            <a:off x="7912705" y="381220"/>
            <a:ext cx="150645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Dissolve</a:t>
            </a:r>
          </a:p>
        </p:txBody>
      </p:sp>
      <p:pic>
        <p:nvPicPr>
          <p:cNvPr id="14" name="Picture 13">
            <a:extLst>
              <a:ext uri="{FF2B5EF4-FFF2-40B4-BE49-F238E27FC236}">
                <a16:creationId xmlns:a16="http://schemas.microsoft.com/office/drawing/2014/main" id="{4B1649EA-7134-166D-747F-C07E3303F344}"/>
              </a:ext>
            </a:extLst>
          </p:cNvPr>
          <p:cNvPicPr>
            <a:picLocks noChangeAspect="1"/>
          </p:cNvPicPr>
          <p:nvPr/>
        </p:nvPicPr>
        <p:blipFill>
          <a:blip r:embed="rId4"/>
          <a:stretch>
            <a:fillRect/>
          </a:stretch>
        </p:blipFill>
        <p:spPr>
          <a:xfrm>
            <a:off x="0" y="2977117"/>
            <a:ext cx="4930220" cy="3880883"/>
          </a:xfrm>
          <a:prstGeom prst="rect">
            <a:avLst/>
          </a:prstGeom>
        </p:spPr>
      </p:pic>
      <p:sp>
        <p:nvSpPr>
          <p:cNvPr id="7" name="Google Shape;339;p12">
            <a:extLst>
              <a:ext uri="{FF2B5EF4-FFF2-40B4-BE49-F238E27FC236}">
                <a16:creationId xmlns:a16="http://schemas.microsoft.com/office/drawing/2014/main" id="{644A1FCF-2824-C552-D693-C0C5CCB9D774}"/>
              </a:ext>
            </a:extLst>
          </p:cNvPr>
          <p:cNvSpPr/>
          <p:nvPr/>
        </p:nvSpPr>
        <p:spPr>
          <a:xfrm>
            <a:off x="0" y="3322377"/>
            <a:ext cx="1800522"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SScanSS-2</a:t>
            </a:r>
          </a:p>
        </p:txBody>
      </p:sp>
      <p:pic>
        <p:nvPicPr>
          <p:cNvPr id="15" name="Picture 14">
            <a:extLst>
              <a:ext uri="{FF2B5EF4-FFF2-40B4-BE49-F238E27FC236}">
                <a16:creationId xmlns:a16="http://schemas.microsoft.com/office/drawing/2014/main" id="{BE1C8688-D0A2-73C3-5526-324A8F0071F1}"/>
              </a:ext>
            </a:extLst>
          </p:cNvPr>
          <p:cNvPicPr>
            <a:picLocks noChangeAspect="1"/>
          </p:cNvPicPr>
          <p:nvPr/>
        </p:nvPicPr>
        <p:blipFill>
          <a:blip r:embed="rId5"/>
          <a:stretch>
            <a:fillRect/>
          </a:stretch>
        </p:blipFill>
        <p:spPr>
          <a:xfrm>
            <a:off x="6476214" y="2964573"/>
            <a:ext cx="5715786" cy="3876375"/>
          </a:xfrm>
          <a:prstGeom prst="rect">
            <a:avLst/>
          </a:prstGeom>
        </p:spPr>
      </p:pic>
      <p:sp>
        <p:nvSpPr>
          <p:cNvPr id="9" name="Google Shape;339;p12">
            <a:extLst>
              <a:ext uri="{FF2B5EF4-FFF2-40B4-BE49-F238E27FC236}">
                <a16:creationId xmlns:a16="http://schemas.microsoft.com/office/drawing/2014/main" id="{EF3D1B20-0578-7945-2CBA-0E48576B429B}"/>
              </a:ext>
            </a:extLst>
          </p:cNvPr>
          <p:cNvSpPr/>
          <p:nvPr/>
        </p:nvSpPr>
        <p:spPr>
          <a:xfrm>
            <a:off x="6488784" y="3429000"/>
            <a:ext cx="2569238"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err="1">
                <a:solidFill>
                  <a:srgbClr val="505050"/>
                </a:solidFill>
                <a:latin typeface="Arial"/>
                <a:ea typeface="Arial"/>
                <a:cs typeface="Arial"/>
                <a:sym typeface="Arial"/>
              </a:rPr>
              <a:t>FitBenchmarking</a:t>
            </a:r>
            <a:endParaRPr lang="en-GB" sz="2400" b="0" i="0" u="none" strike="noStrike" cap="none" dirty="0">
              <a:solidFill>
                <a:srgbClr val="505050"/>
              </a:solidFill>
              <a:latin typeface="Arial"/>
              <a:ea typeface="Arial"/>
              <a:cs typeface="Arial"/>
              <a:sym typeface="Arial"/>
            </a:endParaRPr>
          </a:p>
        </p:txBody>
      </p:sp>
    </p:spTree>
    <p:extLst>
      <p:ext uri="{BB962C8B-B14F-4D97-AF65-F5344CB8AC3E}">
        <p14:creationId xmlns:p14="http://schemas.microsoft.com/office/powerpoint/2010/main" val="2727321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F2F3"/>
        </a:solidFill>
        <a:effectLst/>
      </p:bgPr>
    </p:bg>
    <p:spTree>
      <p:nvGrpSpPr>
        <p:cNvPr id="1" name="Shape 338"/>
        <p:cNvGrpSpPr/>
        <p:nvPr/>
      </p:nvGrpSpPr>
      <p:grpSpPr>
        <a:xfrm>
          <a:off x="0" y="0"/>
          <a:ext cx="0" cy="0"/>
          <a:chOff x="0" y="0"/>
          <a:chExt cx="0" cy="0"/>
        </a:xfrm>
      </p:grpSpPr>
      <p:sp>
        <p:nvSpPr>
          <p:cNvPr id="339" name="Google Shape;339;p12"/>
          <p:cNvSpPr/>
          <p:nvPr/>
        </p:nvSpPr>
        <p:spPr>
          <a:xfrm>
            <a:off x="416314" y="1387942"/>
            <a:ext cx="10719460" cy="304694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err="1">
                <a:solidFill>
                  <a:srgbClr val="505050"/>
                </a:solidFill>
                <a:latin typeface="Arial"/>
                <a:ea typeface="Arial"/>
                <a:cs typeface="Arial"/>
                <a:sym typeface="Arial"/>
              </a:rPr>
              <a:t>Pydantic</a:t>
            </a:r>
            <a:r>
              <a:rPr lang="en-GB" sz="2400" b="0" i="0" u="none" strike="noStrike" cap="none" dirty="0">
                <a:solidFill>
                  <a:srgbClr val="505050"/>
                </a:solidFill>
                <a:latin typeface="Arial"/>
                <a:ea typeface="Arial"/>
                <a:cs typeface="Arial"/>
                <a:sym typeface="Arial"/>
              </a:rPr>
              <a:t> </a:t>
            </a:r>
            <a:r>
              <a:rPr lang="en-GB" sz="2400" dirty="0">
                <a:solidFill>
                  <a:srgbClr val="505050"/>
                </a:solidFill>
                <a:latin typeface="+mn-lt"/>
              </a:rPr>
              <a:t>is the most widely used data validation library for python.</a:t>
            </a:r>
          </a:p>
          <a:p>
            <a:pPr marL="0" marR="0" lvl="0" indent="0" algn="l" rtl="0">
              <a:lnSpc>
                <a:spcPct val="100000"/>
              </a:lnSpc>
              <a:spcBef>
                <a:spcPts val="0"/>
              </a:spcBef>
              <a:spcAft>
                <a:spcPts val="0"/>
              </a:spcAft>
              <a:buClr>
                <a:srgbClr val="000000"/>
              </a:buClr>
              <a:buSzPts val="2400"/>
              <a:buFont typeface="Arial"/>
              <a:buNone/>
            </a:pPr>
            <a:endParaRPr lang="en-GB" sz="2400" b="0" i="0" u="none" strike="noStrike" cap="none" dirty="0">
              <a:solidFill>
                <a:srgbClr val="505050"/>
              </a:solidFill>
              <a:latin typeface="+mn-lt"/>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n-GB" sz="2400" dirty="0" err="1">
                <a:solidFill>
                  <a:srgbClr val="505050"/>
                </a:solidFill>
                <a:latin typeface="+mn-lt"/>
              </a:rPr>
              <a:t>Pydantic</a:t>
            </a:r>
            <a:r>
              <a:rPr lang="en-GB" sz="2400" dirty="0">
                <a:solidFill>
                  <a:srgbClr val="505050"/>
                </a:solidFill>
                <a:latin typeface="+mn-lt"/>
              </a:rPr>
              <a:t> is powered by type hints, so data can be defined in pure canonical python 3.7+ and validated with </a:t>
            </a:r>
            <a:r>
              <a:rPr lang="en-GB" sz="2400" dirty="0" err="1">
                <a:solidFill>
                  <a:srgbClr val="505050"/>
                </a:solidFill>
                <a:latin typeface="+mn-lt"/>
              </a:rPr>
              <a:t>Pydantic</a:t>
            </a:r>
            <a:r>
              <a:rPr lang="en-GB" sz="2400" dirty="0">
                <a:solidFill>
                  <a:srgbClr val="505050"/>
                </a:solidFill>
                <a:latin typeface="+mn-lt"/>
              </a:rPr>
              <a:t>.</a:t>
            </a:r>
          </a:p>
          <a:p>
            <a:pPr marL="0" marR="0" lvl="0" indent="0" algn="l" rtl="0">
              <a:lnSpc>
                <a:spcPct val="100000"/>
              </a:lnSpc>
              <a:spcBef>
                <a:spcPts val="0"/>
              </a:spcBef>
              <a:spcAft>
                <a:spcPts val="0"/>
              </a:spcAft>
              <a:buClr>
                <a:srgbClr val="000000"/>
              </a:buClr>
              <a:buSzPts val="2400"/>
              <a:buFont typeface="Arial"/>
              <a:buNone/>
            </a:pPr>
            <a:endParaRPr lang="en-GB" sz="2400" dirty="0">
              <a:solidFill>
                <a:srgbClr val="505050"/>
              </a:solidFill>
              <a:latin typeface="+mn-lt"/>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err="1">
                <a:solidFill>
                  <a:srgbClr val="505050"/>
                </a:solidFill>
                <a:latin typeface="+mn-lt"/>
                <a:ea typeface="Arial"/>
                <a:cs typeface="Arial"/>
                <a:sym typeface="Arial"/>
              </a:rPr>
              <a:t>Pydantic</a:t>
            </a:r>
            <a:r>
              <a:rPr lang="en-GB" sz="2400" b="0" i="0" u="none" strike="noStrike" cap="none" dirty="0">
                <a:solidFill>
                  <a:srgbClr val="505050"/>
                </a:solidFill>
                <a:latin typeface="+mn-lt"/>
                <a:ea typeface="Arial"/>
                <a:cs typeface="Arial"/>
                <a:sym typeface="Arial"/>
              </a:rPr>
              <a:t> models also share many similarities with Python’s </a:t>
            </a:r>
            <a:r>
              <a:rPr lang="en-GB" sz="2400" b="0" i="0" u="none" strike="noStrike" cap="none" dirty="0" err="1">
                <a:solidFill>
                  <a:srgbClr val="505050"/>
                </a:solidFill>
                <a:latin typeface="+mn-lt"/>
                <a:ea typeface="Arial"/>
                <a:cs typeface="Arial"/>
                <a:sym typeface="Arial"/>
              </a:rPr>
              <a:t>dataclasses</a:t>
            </a:r>
            <a:r>
              <a:rPr lang="en-GB" sz="2400" b="0" i="0" u="none" strike="noStrike" cap="none" dirty="0">
                <a:solidFill>
                  <a:srgbClr val="505050"/>
                </a:solidFill>
                <a:latin typeface="+mn-lt"/>
                <a:ea typeface="Arial"/>
                <a:cs typeface="Arial"/>
                <a:sym typeface="Arial"/>
              </a:rPr>
              <a:t>.</a:t>
            </a:r>
          </a:p>
          <a:p>
            <a:pPr marL="0" marR="0" lvl="0" indent="0" algn="l" rtl="0">
              <a:lnSpc>
                <a:spcPct val="100000"/>
              </a:lnSpc>
              <a:spcBef>
                <a:spcPts val="0"/>
              </a:spcBef>
              <a:spcAft>
                <a:spcPts val="0"/>
              </a:spcAft>
              <a:buClr>
                <a:srgbClr val="000000"/>
              </a:buClr>
              <a:buSzPts val="2400"/>
              <a:buFont typeface="Arial"/>
              <a:buNone/>
            </a:pPr>
            <a:endParaRPr lang="en-GB" sz="2400" b="0" i="0" u="none" strike="noStrike" cap="none" dirty="0">
              <a:solidFill>
                <a:srgbClr val="505050"/>
              </a:solidFill>
              <a:latin typeface="+mn-lt"/>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n-GB" sz="2400" b="0" i="0" u="none" strike="noStrike" cap="none" dirty="0">
                <a:solidFill>
                  <a:srgbClr val="505050"/>
                </a:solidFill>
                <a:latin typeface="Arial"/>
                <a:ea typeface="Arial"/>
                <a:cs typeface="Arial"/>
                <a:sym typeface="Arial"/>
              </a:rPr>
              <a:t>The docs are available here: </a:t>
            </a:r>
            <a:r>
              <a:rPr lang="en-GB" sz="2400" b="0" i="0" u="none" strike="noStrike" cap="none" dirty="0">
                <a:solidFill>
                  <a:srgbClr val="505050"/>
                </a:solidFill>
                <a:latin typeface="Arial"/>
                <a:ea typeface="Arial"/>
                <a:cs typeface="Arial"/>
                <a:sym typeface="Arial"/>
                <a:hlinkClick r:id="rId3"/>
              </a:rPr>
              <a:t>https://docs.pydantic.dev/latest/</a:t>
            </a:r>
            <a:endParaRPr lang="en-GB" sz="2400" b="0" i="0" u="none" strike="noStrike" cap="none" dirty="0">
              <a:solidFill>
                <a:srgbClr val="505050"/>
              </a:solidFill>
              <a:latin typeface="Arial"/>
              <a:ea typeface="Arial"/>
              <a:cs typeface="Arial"/>
              <a:sym typeface="Arial"/>
            </a:endParaRPr>
          </a:p>
        </p:txBody>
      </p:sp>
      <p:sp>
        <p:nvSpPr>
          <p:cNvPr id="340" name="Google Shape;340;p12"/>
          <p:cNvSpPr txBox="1"/>
          <p:nvPr/>
        </p:nvSpPr>
        <p:spPr>
          <a:xfrm>
            <a:off x="403341" y="345182"/>
            <a:ext cx="6356456"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GB" sz="4400" b="1" i="0" u="none" strike="noStrike" cap="none" dirty="0" err="1">
                <a:solidFill>
                  <a:srgbClr val="2E2D62"/>
                </a:solidFill>
                <a:latin typeface="Arial"/>
                <a:ea typeface="Arial"/>
                <a:cs typeface="Arial"/>
                <a:sym typeface="Arial"/>
              </a:rPr>
              <a:t>Pydantic</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752061873"/>
      </p:ext>
    </p:extLst>
  </p:cSld>
  <p:clrMapOvr>
    <a:masterClrMapping/>
  </p:clrMapOvr>
</p:sld>
</file>

<file path=ppt/theme/theme1.xml><?xml version="1.0" encoding="utf-8"?>
<a:theme xmlns:a="http://schemas.openxmlformats.org/drawingml/2006/main" name="Font and logo master">
  <a:themeElements>
    <a:clrScheme name="STFC theme">
      <a:dk1>
        <a:srgbClr val="2E2C61"/>
      </a:dk1>
      <a:lt1>
        <a:srgbClr val="FFFFFF"/>
      </a:lt1>
      <a:dk2>
        <a:srgbClr val="2E2C61"/>
      </a:dk2>
      <a:lt2>
        <a:srgbClr val="FFFFFF"/>
      </a:lt2>
      <a:accent1>
        <a:srgbClr val="1E5DF8"/>
      </a:accent1>
      <a:accent2>
        <a:srgbClr val="003088"/>
      </a:accent2>
      <a:accent3>
        <a:srgbClr val="F08900"/>
      </a:accent3>
      <a:accent4>
        <a:srgbClr val="616161"/>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038DED1542C1943A1290884108DB0E9" ma:contentTypeVersion="2" ma:contentTypeDescription="Create a new document." ma:contentTypeScope="" ma:versionID="75948dd912159fd788ffcd9de450d66e">
  <xsd:schema xmlns:xsd="http://www.w3.org/2001/XMLSchema" xmlns:xs="http://www.w3.org/2001/XMLSchema" xmlns:p="http://schemas.microsoft.com/office/2006/metadata/properties" xmlns:ns2="84978530-c7a6-42d8-babd-8b8d2b751aa6" targetNamespace="http://schemas.microsoft.com/office/2006/metadata/properties" ma:root="true" ma:fieldsID="c49709bdc75a7754cac99811eaeb298a" ns2:_="">
    <xsd:import namespace="84978530-c7a6-42d8-babd-8b8d2b751aa6"/>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4978530-c7a6-42d8-babd-8b8d2b751aa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640F081-B534-46A2-819D-E57C6B079374}">
  <ds:schemaRefs>
    <ds:schemaRef ds:uri="http://schemas.microsoft.com/sharepoint/v3/contenttype/forms"/>
  </ds:schemaRefs>
</ds:datastoreItem>
</file>

<file path=customXml/itemProps2.xml><?xml version="1.0" encoding="utf-8"?>
<ds:datastoreItem xmlns:ds="http://schemas.openxmlformats.org/officeDocument/2006/customXml" ds:itemID="{A1BFA9FD-3FBA-4858-A828-8FC9E7876A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4978530-c7a6-42d8-babd-8b8d2b751aa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14A9CD3-1715-40A4-A7ED-40D8563902F1}">
  <ds:schemaRefs>
    <ds:schemaRef ds:uri="http://purl.org/dc/elements/1.1/"/>
    <ds:schemaRef ds:uri="84978530-c7a6-42d8-babd-8b8d2b751aa6"/>
    <ds:schemaRef ds:uri="http://schemas.microsoft.com/office/2006/documentManagement/types"/>
    <ds:schemaRef ds:uri="http://schemas.microsoft.com/office/2006/metadata/properties"/>
    <ds:schemaRef ds:uri="http://purl.org/dc/dcmitype/"/>
    <ds:schemaRef ds:uri="http://schemas.microsoft.com/office/infopath/2007/PartnerControls"/>
    <ds:schemaRef ds:uri="http://schemas.openxmlformats.org/package/2006/metadata/core-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3427</TotalTime>
  <Words>4072</Words>
  <Application>Microsoft Office PowerPoint</Application>
  <PresentationFormat>Widescreen</PresentationFormat>
  <Paragraphs>313</Paragraphs>
  <Slides>56</Slides>
  <Notes>53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56</vt:i4>
      </vt:variant>
    </vt:vector>
  </HeadingPairs>
  <TitlesOfParts>
    <vt:vector size="60" baseType="lpstr">
      <vt:lpstr>Arial</vt:lpstr>
      <vt:lpstr>JetBrains Mono</vt:lpstr>
      <vt:lpstr>Noto Sans Symbols</vt:lpstr>
      <vt:lpstr>Font and logo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Philip Millard</dc:creator>
  <cp:lastModifiedBy>Sharp, Paul (STFC,RAL,ISIS)</cp:lastModifiedBy>
  <cp:revision>88</cp:revision>
  <dcterms:created xsi:type="dcterms:W3CDTF">2019-09-17T08:04:08Z</dcterms:created>
  <dcterms:modified xsi:type="dcterms:W3CDTF">2023-12-10T15:05:31Z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0x0101005038DED1542C1943A1290884108DB0E9</vt:lpwstr>
  </property>
  <property fmtid="{D5CDD505-2E9C-101B-9397-08002B2CF9AE}" pid="3" name="_dlc_DocIdItemGuid">
    <vt:lpwstr>7d6dd9f8-2757-4d2f-b6c5-c8fdb553a0d1</vt:lpwstr>
  </property>
</Properties>
</file>